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56" r:id="rId1"/>
  </p:sldMasterIdLst>
  <p:sldIdLst>
    <p:sldId id="321" r:id="rId2"/>
    <p:sldId id="320" r:id="rId3"/>
    <p:sldId id="319" r:id="rId4"/>
    <p:sldId id="318" r:id="rId5"/>
    <p:sldId id="317" r:id="rId6"/>
    <p:sldId id="316" r:id="rId7"/>
    <p:sldId id="315" r:id="rId8"/>
    <p:sldId id="314" r:id="rId9"/>
    <p:sldId id="301" r:id="rId10"/>
    <p:sldId id="300" r:id="rId11"/>
    <p:sldId id="311" r:id="rId12"/>
    <p:sldId id="312" r:id="rId13"/>
    <p:sldId id="313" r:id="rId14"/>
    <p:sldId id="322" r:id="rId15"/>
    <p:sldId id="323" r:id="rId16"/>
    <p:sldId id="324" r:id="rId17"/>
    <p:sldId id="325" r:id="rId18"/>
    <p:sldId id="326" r:id="rId19"/>
    <p:sldId id="327" r:id="rId20"/>
    <p:sldId id="328" r:id="rId21"/>
    <p:sldId id="329" r:id="rId22"/>
    <p:sldId id="330" r:id="rId23"/>
    <p:sldId id="331" r:id="rId24"/>
    <p:sldId id="332" r:id="rId25"/>
    <p:sldId id="333" r:id="rId26"/>
    <p:sldId id="334" r:id="rId27"/>
    <p:sldId id="335" r:id="rId28"/>
    <p:sldId id="336" r:id="rId29"/>
    <p:sldId id="337" r:id="rId30"/>
    <p:sldId id="338" r:id="rId31"/>
    <p:sldId id="339" r:id="rId32"/>
    <p:sldId id="340" r:id="rId33"/>
    <p:sldId id="343" r:id="rId34"/>
    <p:sldId id="341" r:id="rId35"/>
    <p:sldId id="344" r:id="rId36"/>
    <p:sldId id="342" r:id="rId37"/>
    <p:sldId id="345" r:id="rId38"/>
    <p:sldId id="346" r:id="rId39"/>
    <p:sldId id="347" r:id="rId40"/>
    <p:sldId id="348" r:id="rId41"/>
    <p:sldId id="349" r:id="rId42"/>
    <p:sldId id="350" r:id="rId43"/>
    <p:sldId id="351" r:id="rId44"/>
    <p:sldId id="352" r:id="rId45"/>
    <p:sldId id="353" r:id="rId46"/>
    <p:sldId id="358" r:id="rId47"/>
    <p:sldId id="354" r:id="rId48"/>
    <p:sldId id="355" r:id="rId49"/>
    <p:sldId id="359" r:id="rId50"/>
    <p:sldId id="357" r:id="rId51"/>
    <p:sldId id="360" r:id="rId52"/>
    <p:sldId id="362" r:id="rId53"/>
    <p:sldId id="361" r:id="rId5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76" d="100"/>
          <a:sy n="76" d="100"/>
        </p:scale>
        <p:origin x="-90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1"/>
      </p:bgRef>
    </p:bg>
    <p:spTree>
      <p:nvGrpSpPr>
        <p:cNvPr id="1" name=""/>
        <p:cNvGrpSpPr/>
        <p:nvPr/>
      </p:nvGrpSpPr>
      <p:grpSpPr>
        <a:xfrm>
          <a:off x="0" y="0"/>
          <a:ext cx="0" cy="0"/>
          <a:chOff x="0" y="0"/>
          <a:chExt cx="0" cy="0"/>
        </a:xfrm>
      </p:grpSpPr>
      <p:sp>
        <p:nvSpPr>
          <p:cNvPr id="8" name="عنوان 7"/>
          <p:cNvSpPr>
            <a:spLocks noGrp="1"/>
          </p:cNvSpPr>
          <p:nvPr>
            <p:ph type="ctrTitle"/>
          </p:nvPr>
        </p:nvSpPr>
        <p:spPr>
          <a:xfrm>
            <a:off x="2286000" y="3124200"/>
            <a:ext cx="6172200" cy="1894362"/>
          </a:xfrm>
        </p:spPr>
        <p:txBody>
          <a:bodyPr/>
          <a:lstStyle>
            <a:lvl1pPr>
              <a:defRPr b="1"/>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bwMode="auto">
          <a:xfrm rot="5400000">
            <a:off x="7764621" y="1174097"/>
            <a:ext cx="2286000" cy="381000"/>
          </a:xfrm>
        </p:spPr>
        <p:txBody>
          <a:bodyPr/>
          <a:lstStyle/>
          <a:p>
            <a:fld id="{1B8ABB09-4A1D-463E-8065-109CC2B7EFAA}" type="datetimeFigureOut">
              <a:rPr lang="ar-SA" smtClean="0"/>
              <a:pPr/>
              <a:t>03/07/1439</a:t>
            </a:fld>
            <a:endParaRPr lang="ar-SA"/>
          </a:p>
        </p:txBody>
      </p:sp>
      <p:sp>
        <p:nvSpPr>
          <p:cNvPr id="17" name="عنصر نائب للتذييل 16"/>
          <p:cNvSpPr>
            <a:spLocks noGrp="1"/>
          </p:cNvSpPr>
          <p:nvPr>
            <p:ph type="ftr" sz="quarter" idx="11"/>
          </p:nvPr>
        </p:nvSpPr>
        <p:spPr bwMode="auto">
          <a:xfrm rot="5400000">
            <a:off x="7077269" y="4181669"/>
            <a:ext cx="3657600" cy="384048"/>
          </a:xfrm>
        </p:spPr>
        <p:txBody>
          <a:bodyPr/>
          <a:lstStyle/>
          <a:p>
            <a:endParaRPr lang="ar-SA"/>
          </a:p>
        </p:txBody>
      </p:sp>
      <p:sp>
        <p:nvSpPr>
          <p:cNvPr id="10" name="مستطيل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مستطيل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مستطيل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رابط مستقيم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رابط مستقيم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رابط مستقيم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مستطيل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شكل بيضاوي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شكل بيضاوي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شكل بيضاوي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عنصر نائب لرقم الشريحة 28"/>
          <p:cNvSpPr>
            <a:spLocks noGrp="1"/>
          </p:cNvSpPr>
          <p:nvPr>
            <p:ph type="sldNum" sz="quarter" idx="12"/>
          </p:nvPr>
        </p:nvSpPr>
        <p:spPr bwMode="auto">
          <a:xfrm>
            <a:off x="1325544" y="4928702"/>
            <a:ext cx="609600" cy="517524"/>
          </a:xfrm>
        </p:spPr>
        <p:txBody>
          <a:bodyPr/>
          <a:lstStyle/>
          <a:p>
            <a:fld id="{0B34F065-1154-456A-91E3-76DE8E75E17B}"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transition spd="slow">
    <p:wedg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03/07/1439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slow">
    <p:wedg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676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03/07/1439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slow">
    <p:wedg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8" name="عنصر نائب للمحتوى 7"/>
          <p:cNvSpPr>
            <a:spLocks noGrp="1"/>
          </p:cNvSpPr>
          <p:nvPr>
            <p:ph sz="quarter" idx="1"/>
          </p:nvPr>
        </p:nvSpPr>
        <p:spPr>
          <a:xfrm>
            <a:off x="457200" y="1600200"/>
            <a:ext cx="7467600" cy="4873752"/>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4"/>
          </p:nvPr>
        </p:nvSpPr>
        <p:spPr/>
        <p:txBody>
          <a:bodyPr rtlCol="0"/>
          <a:lstStyle/>
          <a:p>
            <a:fld id="{1B8ABB09-4A1D-463E-8065-109CC2B7EFAA}" type="datetimeFigureOut">
              <a:rPr lang="ar-SA" smtClean="0"/>
              <a:pPr/>
              <a:t>03/07/1439</a:t>
            </a:fld>
            <a:endParaRPr lang="ar-SA"/>
          </a:p>
        </p:txBody>
      </p:sp>
      <p:sp>
        <p:nvSpPr>
          <p:cNvPr id="9" name="عنصر نائب لرقم الشريحة 8"/>
          <p:cNvSpPr>
            <a:spLocks noGrp="1"/>
          </p:cNvSpPr>
          <p:nvPr>
            <p:ph type="sldNum" sz="quarter" idx="15"/>
          </p:nvPr>
        </p:nvSpPr>
        <p:spPr/>
        <p:txBody>
          <a:bodyPr rtlCol="0"/>
          <a:lstStyle/>
          <a:p>
            <a:fld id="{0B34F065-1154-456A-91E3-76DE8E75E17B}" type="slidenum">
              <a:rPr lang="ar-SA" smtClean="0"/>
              <a:pPr/>
              <a:t>‹#›</a:t>
            </a:fld>
            <a:endParaRPr lang="ar-SA"/>
          </a:p>
        </p:txBody>
      </p:sp>
      <p:sp>
        <p:nvSpPr>
          <p:cNvPr id="10" name="عنصر نائب للتذييل 9"/>
          <p:cNvSpPr>
            <a:spLocks noGrp="1"/>
          </p:cNvSpPr>
          <p:nvPr>
            <p:ph type="ftr" sz="quarter" idx="16"/>
          </p:nvPr>
        </p:nvSpPr>
        <p:spPr/>
        <p:txBody>
          <a:bodyPr rtlCol="0"/>
          <a:lstStyle/>
          <a:p>
            <a:endParaRPr lang="ar-SA"/>
          </a:p>
        </p:txBody>
      </p:sp>
    </p:spTree>
  </p:cSld>
  <p:clrMapOvr>
    <a:masterClrMapping/>
  </p:clrMapOvr>
  <p:transition spd="slow">
    <p:wedg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286000" y="2895600"/>
            <a:ext cx="6172200" cy="2053590"/>
          </a:xfrm>
        </p:spPr>
        <p:txBody>
          <a:bodyPr/>
          <a:lstStyle>
            <a:lvl1pPr algn="l">
              <a:buNone/>
              <a:defRPr sz="3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bwMode="auto">
          <a:xfrm rot="5400000">
            <a:off x="7763256" y="1170432"/>
            <a:ext cx="2286000" cy="381000"/>
          </a:xfrm>
        </p:spPr>
        <p:txBody>
          <a:bodyPr/>
          <a:lstStyle/>
          <a:p>
            <a:fld id="{1B8ABB09-4A1D-463E-8065-109CC2B7EFAA}" type="datetimeFigureOut">
              <a:rPr lang="ar-SA" smtClean="0"/>
              <a:pPr/>
              <a:t>03/07/1439</a:t>
            </a:fld>
            <a:endParaRPr lang="ar-SA"/>
          </a:p>
        </p:txBody>
      </p:sp>
      <p:sp>
        <p:nvSpPr>
          <p:cNvPr id="5" name="عنصر نائب للتذييل 4"/>
          <p:cNvSpPr>
            <a:spLocks noGrp="1"/>
          </p:cNvSpPr>
          <p:nvPr>
            <p:ph type="ftr" sz="quarter" idx="11"/>
          </p:nvPr>
        </p:nvSpPr>
        <p:spPr bwMode="auto">
          <a:xfrm rot="5400000">
            <a:off x="7077456" y="4178808"/>
            <a:ext cx="3657600" cy="384048"/>
          </a:xfrm>
        </p:spPr>
        <p:txBody>
          <a:bodyPr/>
          <a:lstStyle/>
          <a:p>
            <a:endParaRPr lang="ar-SA"/>
          </a:p>
        </p:txBody>
      </p:sp>
      <p:sp>
        <p:nvSpPr>
          <p:cNvPr id="9" name="مستطيل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رابط مستقيم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رابط مستقيم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مستطيل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شكل بيضاوي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شكل بيضاوي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شكل بيضاوي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رابط مستقيم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رقم الشريحة 5"/>
          <p:cNvSpPr>
            <a:spLocks noGrp="1"/>
          </p:cNvSpPr>
          <p:nvPr>
            <p:ph type="sldNum" sz="quarter" idx="12"/>
          </p:nvPr>
        </p:nvSpPr>
        <p:spPr bwMode="auto">
          <a:xfrm>
            <a:off x="1340616" y="4928702"/>
            <a:ext cx="609600" cy="517524"/>
          </a:xfrm>
        </p:spPr>
        <p:txBody>
          <a:bodyPr/>
          <a:lstStyle/>
          <a:p>
            <a:fld id="{0B34F065-1154-456A-91E3-76DE8E75E17B}"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transition spd="slow">
    <p:wedg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03/07/1439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
        <p:nvSpPr>
          <p:cNvPr id="9" name="عنصر نائب للمحتوى 8"/>
          <p:cNvSpPr>
            <a:spLocks noGrp="1"/>
          </p:cNvSpPr>
          <p:nvPr>
            <p:ph sz="quarter" idx="1"/>
          </p:nvPr>
        </p:nvSpPr>
        <p:spPr>
          <a:xfrm>
            <a:off x="457200"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270248"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transition spd="slow">
    <p:wedg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7543800" cy="1143000"/>
          </a:xfrm>
        </p:spPr>
        <p:txBody>
          <a:bodyPr anchor="b"/>
          <a:lstStyle>
            <a:lvl1pPr>
              <a:defRPr/>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03/07/1439</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
        <p:nvSpPr>
          <p:cNvPr id="11" name="عنصر نائب للمحتوى 10"/>
          <p:cNvSpPr>
            <a:spLocks noGrp="1"/>
          </p:cNvSpPr>
          <p:nvPr>
            <p:ph sz="quarter" idx="2"/>
          </p:nvPr>
        </p:nvSpPr>
        <p:spPr>
          <a:xfrm>
            <a:off x="457200"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quarter" idx="4"/>
          </p:nvPr>
        </p:nvSpPr>
        <p:spPr>
          <a:xfrm>
            <a:off x="4371975"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2" name="عنصر نائب للنص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
        <p:nvSpPr>
          <p:cNvPr id="14" name="عنصر نائب للنص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Tree>
  </p:cSld>
  <p:clrMapOvr>
    <a:masterClrMapping/>
  </p:clrMapOvr>
  <p:transition spd="slow">
    <p:wedg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6" name="عنصر نائب للتاريخ 5"/>
          <p:cNvSpPr>
            <a:spLocks noGrp="1"/>
          </p:cNvSpPr>
          <p:nvPr>
            <p:ph type="dt" sz="half" idx="10"/>
          </p:nvPr>
        </p:nvSpPr>
        <p:spPr/>
        <p:txBody>
          <a:bodyPr rtlCol="0"/>
          <a:lstStyle/>
          <a:p>
            <a:fld id="{1B8ABB09-4A1D-463E-8065-109CC2B7EFAA}" type="datetimeFigureOut">
              <a:rPr lang="ar-SA" smtClean="0"/>
              <a:pPr/>
              <a:t>03/07/1439</a:t>
            </a:fld>
            <a:endParaRPr lang="ar-SA"/>
          </a:p>
        </p:txBody>
      </p:sp>
      <p:sp>
        <p:nvSpPr>
          <p:cNvPr id="7" name="عنصر نائب لرقم الشريحة 6"/>
          <p:cNvSpPr>
            <a:spLocks noGrp="1"/>
          </p:cNvSpPr>
          <p:nvPr>
            <p:ph type="sldNum" sz="quarter" idx="11"/>
          </p:nvPr>
        </p:nvSpPr>
        <p:spPr/>
        <p:txBody>
          <a:bodyPr rtlCol="0"/>
          <a:lstStyle/>
          <a:p>
            <a:fld id="{0B34F065-1154-456A-91E3-76DE8E75E17B}" type="slidenum">
              <a:rPr lang="ar-SA" smtClean="0"/>
              <a:pPr/>
              <a:t>‹#›</a:t>
            </a:fld>
            <a:endParaRPr lang="ar-SA"/>
          </a:p>
        </p:txBody>
      </p:sp>
      <p:sp>
        <p:nvSpPr>
          <p:cNvPr id="8" name="عنصر نائب للتذييل 7"/>
          <p:cNvSpPr>
            <a:spLocks noGrp="1"/>
          </p:cNvSpPr>
          <p:nvPr>
            <p:ph type="ftr" sz="quarter" idx="12"/>
          </p:nvPr>
        </p:nvSpPr>
        <p:spPr/>
        <p:txBody>
          <a:bodyPr rtlCol="0"/>
          <a:lstStyle/>
          <a:p>
            <a:endParaRPr lang="ar-SA"/>
          </a:p>
        </p:txBody>
      </p:sp>
    </p:spTree>
  </p:cSld>
  <p:clrMapOvr>
    <a:masterClrMapping/>
  </p:clrMapOvr>
  <p:transition spd="slow">
    <p:wedg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03/07/1439</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slow">
    <p:wedg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1"/>
      </p:bgRef>
    </p:bg>
    <p:spTree>
      <p:nvGrpSpPr>
        <p:cNvPr id="1" name=""/>
        <p:cNvGrpSpPr/>
        <p:nvPr/>
      </p:nvGrpSpPr>
      <p:grpSpPr>
        <a:xfrm>
          <a:off x="0" y="0"/>
          <a:ext cx="0" cy="0"/>
          <a:chOff x="0" y="0"/>
          <a:chExt cx="0" cy="0"/>
        </a:xfrm>
      </p:grpSpPr>
      <p:sp>
        <p:nvSpPr>
          <p:cNvPr id="10" name="رابط مستقيم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عنوان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8" name="رابط مستقيم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رابط مستقيم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رابط مستقيم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مستطيل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شكل بيضاوي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عنصر نائب للمحتوى 17"/>
          <p:cNvSpPr>
            <a:spLocks noGrp="1"/>
          </p:cNvSpPr>
          <p:nvPr>
            <p:ph sz="quarter" idx="1"/>
          </p:nvPr>
        </p:nvSpPr>
        <p:spPr>
          <a:xfrm>
            <a:off x="304800" y="274320"/>
            <a:ext cx="5638800" cy="6327648"/>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4"/>
          </p:nvPr>
        </p:nvSpPr>
        <p:spPr/>
        <p:txBody>
          <a:bodyPr rtlCol="0"/>
          <a:lstStyle/>
          <a:p>
            <a:fld id="{1B8ABB09-4A1D-463E-8065-109CC2B7EFAA}" type="datetimeFigureOut">
              <a:rPr lang="ar-SA" smtClean="0"/>
              <a:pPr/>
              <a:t>03/07/1439</a:t>
            </a:fld>
            <a:endParaRPr lang="ar-SA"/>
          </a:p>
        </p:txBody>
      </p:sp>
      <p:sp>
        <p:nvSpPr>
          <p:cNvPr id="22" name="عنصر نائب لرقم الشريحة 21"/>
          <p:cNvSpPr>
            <a:spLocks noGrp="1"/>
          </p:cNvSpPr>
          <p:nvPr>
            <p:ph type="sldNum" sz="quarter" idx="15"/>
          </p:nvPr>
        </p:nvSpPr>
        <p:spPr/>
        <p:txBody>
          <a:bodyPr rtlCol="0"/>
          <a:lstStyle/>
          <a:p>
            <a:fld id="{0B34F065-1154-456A-91E3-76DE8E75E17B}" type="slidenum">
              <a:rPr lang="ar-SA" smtClean="0"/>
              <a:pPr/>
              <a:t>‹#›</a:t>
            </a:fld>
            <a:endParaRPr lang="ar-SA"/>
          </a:p>
        </p:txBody>
      </p:sp>
      <p:sp>
        <p:nvSpPr>
          <p:cNvPr id="23" name="عنصر نائب للتذييل 22"/>
          <p:cNvSpPr>
            <a:spLocks noGrp="1"/>
          </p:cNvSpPr>
          <p:nvPr>
            <p:ph type="ftr" sz="quarter" idx="16"/>
          </p:nvPr>
        </p:nvSpPr>
        <p:spPr/>
        <p:txBody>
          <a:bodyPr rtlCol="0"/>
          <a:lstStyle/>
          <a:p>
            <a:endParaRPr lang="ar-SA"/>
          </a:p>
        </p:txBody>
      </p:sp>
    </p:spTree>
  </p:cSld>
  <p:clrMapOvr>
    <a:overrideClrMapping bg1="lt1" tx1="dk1" bg2="lt2" tx2="dk2" accent1="accent1" accent2="accent2" accent3="accent3" accent4="accent4" accent5="accent5" accent6="accent6" hlink="hlink" folHlink="folHlink"/>
  </p:clrMapOvr>
  <p:transition spd="slow">
    <p:wedg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رابط مستقيم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بيضاوي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وان 1"/>
          <p:cNvSpPr>
            <a:spLocks noGrp="1"/>
          </p:cNvSpPr>
          <p:nvPr>
            <p:ph type="title"/>
          </p:nvPr>
        </p:nvSpPr>
        <p:spPr>
          <a:xfrm rot="5400000">
            <a:off x="3350133" y="3200400"/>
            <a:ext cx="6309360" cy="457200"/>
          </a:xfrm>
        </p:spPr>
        <p:txBody>
          <a:bodyPr anchor="b"/>
          <a:lstStyle>
            <a:lvl1pPr algn="l">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10" name="رابط مستقيم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مستطيل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رابط مستقيم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رابط مستقيم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رابط مستقيم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عنصر نائب للتاريخ 16"/>
          <p:cNvSpPr>
            <a:spLocks noGrp="1"/>
          </p:cNvSpPr>
          <p:nvPr>
            <p:ph type="dt" sz="half" idx="10"/>
          </p:nvPr>
        </p:nvSpPr>
        <p:spPr/>
        <p:txBody>
          <a:bodyPr rtlCol="0"/>
          <a:lstStyle/>
          <a:p>
            <a:fld id="{1B8ABB09-4A1D-463E-8065-109CC2B7EFAA}" type="datetimeFigureOut">
              <a:rPr lang="ar-SA" smtClean="0"/>
              <a:pPr/>
              <a:t>03/07/1439</a:t>
            </a:fld>
            <a:endParaRPr lang="ar-SA"/>
          </a:p>
        </p:txBody>
      </p:sp>
      <p:sp>
        <p:nvSpPr>
          <p:cNvPr id="18" name="عنصر نائب لرقم الشريحة 17"/>
          <p:cNvSpPr>
            <a:spLocks noGrp="1"/>
          </p:cNvSpPr>
          <p:nvPr>
            <p:ph type="sldNum" sz="quarter" idx="11"/>
          </p:nvPr>
        </p:nvSpPr>
        <p:spPr/>
        <p:txBody>
          <a:bodyPr rtlCol="0"/>
          <a:lstStyle/>
          <a:p>
            <a:fld id="{0B34F065-1154-456A-91E3-76DE8E75E17B}" type="slidenum">
              <a:rPr lang="ar-SA" smtClean="0"/>
              <a:pPr/>
              <a:t>‹#›</a:t>
            </a:fld>
            <a:endParaRPr lang="ar-SA"/>
          </a:p>
        </p:txBody>
      </p:sp>
      <p:sp>
        <p:nvSpPr>
          <p:cNvPr id="21" name="عنصر نائب للتذييل 20"/>
          <p:cNvSpPr>
            <a:spLocks noGrp="1"/>
          </p:cNvSpPr>
          <p:nvPr>
            <p:ph type="ftr" sz="quarter" idx="12"/>
          </p:nvPr>
        </p:nvSpPr>
        <p:spPr/>
        <p:txBody>
          <a:bodyPr rtlCol="0"/>
          <a:lstStyle/>
          <a:p>
            <a:endParaRPr lang="ar-SA"/>
          </a:p>
        </p:txBody>
      </p:sp>
    </p:spTree>
  </p:cSld>
  <p:clrMapOvr>
    <a:masterClrMapping/>
  </p:clrMapOvr>
  <p:transition spd="slow">
    <p:wedg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رابط مستقيم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عنصر نائب للعنوان 21"/>
          <p:cNvSpPr>
            <a:spLocks noGrp="1"/>
          </p:cNvSpPr>
          <p:nvPr>
            <p:ph type="title"/>
          </p:nvPr>
        </p:nvSpPr>
        <p:spPr>
          <a:xfrm>
            <a:off x="457200" y="274638"/>
            <a:ext cx="7467600" cy="1143000"/>
          </a:xfrm>
          <a:prstGeom prst="rect">
            <a:avLst/>
          </a:prstGeom>
        </p:spPr>
        <p:txBody>
          <a:bodyPr vert="horz" anchor="b">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B8ABB09-4A1D-463E-8065-109CC2B7EFAA}" type="datetimeFigureOut">
              <a:rPr lang="ar-SA" smtClean="0"/>
              <a:pPr/>
              <a:t>03/07/1439</a:t>
            </a:fld>
            <a:endParaRPr lang="ar-SA"/>
          </a:p>
        </p:txBody>
      </p:sp>
      <p:sp>
        <p:nvSpPr>
          <p:cNvPr id="3" name="عنصر نائب للتذييل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ar-SA"/>
          </a:p>
        </p:txBody>
      </p:sp>
      <p:sp>
        <p:nvSpPr>
          <p:cNvPr id="7" name="رابط مستقيم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رابط مستقيم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مستطيل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شكل بيضاوي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عنصر نائب لرقم الشريحة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spd="slow">
    <p:wedge/>
  </p:transition>
  <p:timing>
    <p:tnLst>
      <p:par>
        <p:cTn id="1" dur="indefinite" restart="never" nodeType="tmRoot"/>
      </p:par>
    </p:tnLst>
  </p:timing>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5" name="مستطيل 4"/>
          <p:cNvSpPr/>
          <p:nvPr/>
        </p:nvSpPr>
        <p:spPr>
          <a:xfrm>
            <a:off x="467544" y="1197620"/>
            <a:ext cx="8352928" cy="4339650"/>
          </a:xfrm>
          <a:prstGeom prst="rect">
            <a:avLst/>
          </a:prstGeom>
        </p:spPr>
        <p:txBody>
          <a:bodyPr wrap="square">
            <a:spAutoFit/>
          </a:bodyPr>
          <a:lstStyle/>
          <a:p>
            <a:pPr algn="ctr"/>
            <a:r>
              <a:rPr lang="ar-IQ" sz="2800" b="1" u="sng" dirty="0">
                <a:latin typeface="Times New Roman"/>
                <a:ea typeface="Times New Roman"/>
              </a:rPr>
              <a:t>تربية النبات</a:t>
            </a:r>
            <a:r>
              <a:rPr lang="ar-IQ" sz="2800" b="1" dirty="0">
                <a:latin typeface="Times New Roman"/>
                <a:ea typeface="Times New Roman"/>
              </a:rPr>
              <a:t> </a:t>
            </a:r>
            <a:r>
              <a:rPr lang="ar-IQ" sz="2400" b="1" dirty="0">
                <a:latin typeface="Times New Roman"/>
                <a:ea typeface="Times New Roman"/>
              </a:rPr>
              <a:t>:</a:t>
            </a:r>
            <a:r>
              <a:rPr lang="ar-IQ" sz="2000" b="1" dirty="0">
                <a:latin typeface="Times New Roman"/>
                <a:ea typeface="Times New Roman"/>
              </a:rPr>
              <a:t>- </a:t>
            </a:r>
            <a:r>
              <a:rPr lang="en-US" sz="2000" b="1" dirty="0">
                <a:latin typeface="Times New Roman"/>
                <a:ea typeface="Times New Roman"/>
              </a:rPr>
              <a:t>Plant Breeding</a:t>
            </a:r>
            <a:r>
              <a:rPr lang="ar-SA" sz="2000" b="1" dirty="0">
                <a:latin typeface="Times New Roman"/>
                <a:ea typeface="Times New Roman"/>
              </a:rPr>
              <a:t>    </a:t>
            </a:r>
            <a:endParaRPr lang="en-US" dirty="0">
              <a:latin typeface="Times New Roman"/>
              <a:ea typeface="Times New Roman"/>
            </a:endParaRPr>
          </a:p>
          <a:p>
            <a:pPr algn="ctr"/>
            <a:r>
              <a:rPr lang="ar-SA" sz="2800" b="1" dirty="0">
                <a:latin typeface="Times New Roman"/>
                <a:ea typeface="Times New Roman"/>
              </a:rPr>
              <a:t>                                   </a:t>
            </a:r>
            <a:endParaRPr lang="en-US" sz="2400" dirty="0">
              <a:latin typeface="Times New Roman"/>
              <a:ea typeface="Times New Roman"/>
            </a:endParaRPr>
          </a:p>
          <a:p>
            <a:pPr algn="just"/>
            <a:r>
              <a:rPr lang="ar-SA" sz="2800" b="1" u="sng" dirty="0">
                <a:latin typeface="Times New Roman"/>
                <a:ea typeface="Times New Roman"/>
              </a:rPr>
              <a:t>علم تربية النبات</a:t>
            </a:r>
            <a:r>
              <a:rPr lang="ar-SA" sz="2800" b="1" dirty="0">
                <a:latin typeface="Times New Roman"/>
                <a:ea typeface="Times New Roman"/>
              </a:rPr>
              <a:t> </a:t>
            </a:r>
            <a:r>
              <a:rPr lang="ar-SA" sz="2400" b="1" dirty="0">
                <a:latin typeface="Times New Roman"/>
                <a:ea typeface="Times New Roman"/>
              </a:rPr>
              <a:t>:- هو احد العلوم الزراعية المهمة والذي يبحث في تحسين نباتات المحاصيل ذات العلاقة المباشرة بغذاء الانسان او هو علم تحسين او تغيير التركيب الوراثي للنبات مما يعمل على تحسين خواص وصفات النباتات ويعتبر هذا العلم حقلا مهما </a:t>
            </a:r>
            <a:r>
              <a:rPr lang="ar-SA" sz="2400" b="1" dirty="0" err="1">
                <a:latin typeface="Times New Roman"/>
                <a:ea typeface="Times New Roman"/>
              </a:rPr>
              <a:t>لأستنباط</a:t>
            </a:r>
            <a:r>
              <a:rPr lang="ar-SA" sz="2400" b="1" dirty="0">
                <a:latin typeface="Times New Roman"/>
                <a:ea typeface="Times New Roman"/>
              </a:rPr>
              <a:t> الاصناف المحسنة وقد عمل هذا العلم على تحقيق الكثير من الانجازات منها زيادة الانتاج وانتاج محاصيل جديدة ومحاصيل مقاومة للإصابات الحشرية والمرضية كما عمل على تحسين الخواص النوعية للنباتات وان لعمل التربية ارتباطا وثيقا مع العلوم الاخرى مثل (الوراثة والخلية و البيئة وغيرها). ويعتمد علم التربية اعتمادا  وثيقا على علم الوراثة اذ يعرف على انه علم أدارة التباين الوراثي بحيث يلبي أهداف انتاجية او نوعية في محصول معين.</a:t>
            </a:r>
            <a:endParaRPr lang="en-US" sz="2400" dirty="0">
              <a:effectLst/>
              <a:latin typeface="Times New Roman"/>
              <a:ea typeface="Times New Roman"/>
            </a:endParaRPr>
          </a:p>
        </p:txBody>
      </p:sp>
    </p:spTree>
    <p:extLst>
      <p:ext uri="{BB962C8B-B14F-4D97-AF65-F5344CB8AC3E}">
        <p14:creationId xmlns:p14="http://schemas.microsoft.com/office/powerpoint/2010/main" val="4054805834"/>
      </p:ext>
    </p:extLst>
  </p:cSld>
  <p:clrMapOvr>
    <a:masterClrMapping/>
  </p:clrMapOvr>
  <p:transition spd="slow">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467544" y="404664"/>
            <a:ext cx="8208912" cy="5693866"/>
          </a:xfrm>
          <a:prstGeom prst="rect">
            <a:avLst/>
          </a:prstGeom>
        </p:spPr>
        <p:txBody>
          <a:bodyPr wrap="square">
            <a:spAutoFit/>
          </a:bodyPr>
          <a:lstStyle/>
          <a:p>
            <a:r>
              <a:rPr lang="ar-IQ" sz="2400" b="1" u="sng" dirty="0">
                <a:latin typeface="Times New Roman"/>
                <a:ea typeface="Times New Roman"/>
                <a:cs typeface="Simplified Arabic"/>
              </a:rPr>
              <a:t>الوصف النباتي للحنطة </a:t>
            </a:r>
            <a:r>
              <a:rPr lang="ar-IQ" sz="2000" b="1" dirty="0">
                <a:latin typeface="Times New Roman"/>
                <a:ea typeface="Times New Roman"/>
                <a:cs typeface="Simplified Arabic"/>
              </a:rPr>
              <a:t>:- </a:t>
            </a:r>
            <a:endParaRPr lang="en-US" sz="2000" dirty="0">
              <a:latin typeface="Times New Roman"/>
              <a:ea typeface="Times New Roman"/>
            </a:endParaRPr>
          </a:p>
          <a:p>
            <a:pPr algn="just"/>
            <a:r>
              <a:rPr lang="ar-IQ" sz="2000" b="1" dirty="0">
                <a:latin typeface="Times New Roman"/>
                <a:ea typeface="Times New Roman"/>
                <a:cs typeface="Simplified Arabic"/>
              </a:rPr>
              <a:t>النورة الزهرية في الحنطة عبارة عن سنبلة تحمل مجموعة من السنيبلات مرتبة بصورة متبادلة في صفوف على ساق قصير مضغوط يسمى محور السنبلة . تحتوي كل سنبلة على (3-7) زهيرات وتختلف حسب الاصناف تكون الزهيرات الجانبية خصبة بينما الوسطية عقيمة  في الاغلب  . وتحوي الزهيرات على مجموعة من الاغلفة من الخارج تبدأ بزوج من الاغلفة تسمى </a:t>
            </a:r>
            <a:r>
              <a:rPr lang="ar-IQ" sz="2000" b="1" dirty="0" err="1">
                <a:latin typeface="Times New Roman"/>
                <a:ea typeface="Times New Roman"/>
                <a:cs typeface="Simplified Arabic"/>
              </a:rPr>
              <a:t>القنابع</a:t>
            </a:r>
            <a:r>
              <a:rPr lang="ar-IQ" sz="2000" b="1" dirty="0">
                <a:latin typeface="Times New Roman"/>
                <a:ea typeface="Times New Roman"/>
                <a:cs typeface="Simplified Arabic"/>
              </a:rPr>
              <a:t> . ثم يتبعه بعد ذلك غلافان تقع الحبة بينهما أحداهما الى الخارج تسمى </a:t>
            </a:r>
            <a:r>
              <a:rPr lang="ar-IQ" sz="2000" b="1" dirty="0" err="1">
                <a:latin typeface="Times New Roman"/>
                <a:ea typeface="Times New Roman"/>
                <a:cs typeface="Simplified Arabic"/>
              </a:rPr>
              <a:t>بالعصافه</a:t>
            </a:r>
            <a:r>
              <a:rPr lang="ar-IQ" sz="2000" b="1" dirty="0">
                <a:latin typeface="Times New Roman"/>
                <a:ea typeface="Times New Roman"/>
                <a:cs typeface="Simplified Arabic"/>
              </a:rPr>
              <a:t> ويكون غلاف سميك والاخر رقيق يسمى </a:t>
            </a:r>
            <a:r>
              <a:rPr lang="ar-IQ" sz="2000" b="1" dirty="0" err="1">
                <a:latin typeface="Times New Roman"/>
                <a:ea typeface="Times New Roman"/>
                <a:cs typeface="Simplified Arabic"/>
              </a:rPr>
              <a:t>الاتبه</a:t>
            </a:r>
            <a:r>
              <a:rPr lang="ar-IQ" sz="2000" b="1" dirty="0">
                <a:latin typeface="Times New Roman"/>
                <a:ea typeface="Times New Roman"/>
                <a:cs typeface="Simplified Arabic"/>
              </a:rPr>
              <a:t> ، تمتاز </a:t>
            </a:r>
            <a:r>
              <a:rPr lang="ar-IQ" sz="2000" b="1" dirty="0" err="1">
                <a:latin typeface="Times New Roman"/>
                <a:ea typeface="Times New Roman"/>
                <a:cs typeface="Simplified Arabic"/>
              </a:rPr>
              <a:t>الاتبه</a:t>
            </a:r>
            <a:r>
              <a:rPr lang="ar-IQ" sz="2000" b="1" dirty="0">
                <a:latin typeface="Times New Roman"/>
                <a:ea typeface="Times New Roman"/>
                <a:cs typeface="Simplified Arabic"/>
              </a:rPr>
              <a:t> بكونها غلاف شفاف ورقيق مقارنة</a:t>
            </a:r>
            <a:endParaRPr lang="en-US" sz="2000" dirty="0">
              <a:latin typeface="Times New Roman"/>
              <a:ea typeface="Times New Roman"/>
            </a:endParaRPr>
          </a:p>
          <a:p>
            <a:pPr algn="just"/>
            <a:r>
              <a:rPr lang="ar-IQ" sz="2000" b="1" dirty="0" err="1">
                <a:latin typeface="Times New Roman"/>
                <a:ea typeface="Times New Roman"/>
                <a:cs typeface="Simplified Arabic"/>
              </a:rPr>
              <a:t>بالعصافه</a:t>
            </a:r>
            <a:r>
              <a:rPr lang="ar-IQ" sz="2000" b="1" dirty="0">
                <a:latin typeface="Times New Roman"/>
                <a:ea typeface="Times New Roman"/>
                <a:cs typeface="Simplified Arabic"/>
              </a:rPr>
              <a:t> التي تكون سميكة وتحمل </a:t>
            </a:r>
            <a:r>
              <a:rPr lang="ar-IQ" sz="2000" b="1" dirty="0" err="1">
                <a:latin typeface="Times New Roman"/>
                <a:ea typeface="Times New Roman"/>
                <a:cs typeface="Simplified Arabic"/>
              </a:rPr>
              <a:t>العصافه</a:t>
            </a:r>
            <a:r>
              <a:rPr lang="ar-IQ" sz="2000" b="1" dirty="0">
                <a:latin typeface="Times New Roman"/>
                <a:ea typeface="Times New Roman"/>
                <a:cs typeface="Simplified Arabic"/>
              </a:rPr>
              <a:t>  عادة تركيب خيطي يسمى السفا الذي </a:t>
            </a:r>
            <a:r>
              <a:rPr lang="ar-IQ" sz="2000" b="1" dirty="0" err="1">
                <a:latin typeface="Times New Roman"/>
                <a:ea typeface="Times New Roman"/>
                <a:cs typeface="Simplified Arabic"/>
              </a:rPr>
              <a:t>بختلف</a:t>
            </a:r>
            <a:r>
              <a:rPr lang="ar-IQ" sz="2000" b="1" dirty="0">
                <a:latin typeface="Times New Roman"/>
                <a:ea typeface="Times New Roman"/>
                <a:cs typeface="Simplified Arabic"/>
              </a:rPr>
              <a:t> طوله حسب الاصناف . تكون العصافة محيطة بالحبة من الخارج وتحيطها </a:t>
            </a:r>
            <a:r>
              <a:rPr lang="ar-IQ" sz="2000" b="1" dirty="0" err="1">
                <a:latin typeface="Times New Roman"/>
                <a:ea typeface="Times New Roman"/>
                <a:cs typeface="Simplified Arabic"/>
              </a:rPr>
              <a:t>الاتبه</a:t>
            </a:r>
            <a:r>
              <a:rPr lang="ar-IQ" sz="2000" b="1" dirty="0">
                <a:latin typeface="Times New Roman"/>
                <a:ea typeface="Times New Roman"/>
                <a:cs typeface="Simplified Arabic"/>
              </a:rPr>
              <a:t> من الداخل . اما في قاعدة الزهرة يوجد تركيب يسمى  </a:t>
            </a:r>
            <a:r>
              <a:rPr lang="ar-IQ" sz="2000" b="1" dirty="0" err="1">
                <a:latin typeface="Times New Roman"/>
                <a:ea typeface="Times New Roman"/>
                <a:cs typeface="Simplified Arabic"/>
              </a:rPr>
              <a:t>الفليستان</a:t>
            </a:r>
            <a:r>
              <a:rPr lang="ar-IQ" sz="2000" b="1" dirty="0">
                <a:latin typeface="Times New Roman"/>
                <a:ea typeface="Times New Roman"/>
                <a:cs typeface="Simplified Arabic"/>
              </a:rPr>
              <a:t> وهما عبارة عن حرشفتان صغيرتان تعملان على </a:t>
            </a:r>
            <a:r>
              <a:rPr lang="ar-IQ" sz="2000" b="1" dirty="0" err="1">
                <a:latin typeface="Times New Roman"/>
                <a:ea typeface="Times New Roman"/>
                <a:cs typeface="Simplified Arabic"/>
              </a:rPr>
              <a:t>أمتصاص</a:t>
            </a:r>
            <a:r>
              <a:rPr lang="ar-IQ" sz="2000" b="1" dirty="0">
                <a:latin typeface="Times New Roman"/>
                <a:ea typeface="Times New Roman"/>
                <a:cs typeface="Simplified Arabic"/>
              </a:rPr>
              <a:t> الماء بحيث تؤدي </a:t>
            </a:r>
            <a:r>
              <a:rPr lang="ar-IQ" sz="2000" b="1" dirty="0" err="1">
                <a:latin typeface="Times New Roman"/>
                <a:ea typeface="Times New Roman"/>
                <a:cs typeface="Simplified Arabic"/>
              </a:rPr>
              <a:t>أمتلأئها</a:t>
            </a:r>
            <a:r>
              <a:rPr lang="ar-IQ" sz="2000" b="1" dirty="0">
                <a:latin typeface="Times New Roman"/>
                <a:ea typeface="Times New Roman"/>
                <a:cs typeface="Simplified Arabic"/>
              </a:rPr>
              <a:t> الى الضغط على أجزاء الزهرة عند وصولها الى مرحلة النضج مما يساعد على تفتح الازهار</a:t>
            </a:r>
            <a:r>
              <a:rPr lang="ar-IQ" sz="2000" b="1" dirty="0">
                <a:solidFill>
                  <a:srgbClr val="FF0000"/>
                </a:solidFill>
                <a:latin typeface="Times New Roman"/>
                <a:ea typeface="Times New Roman"/>
                <a:cs typeface="Simplified Arabic"/>
              </a:rPr>
              <a:t> </a:t>
            </a:r>
            <a:r>
              <a:rPr lang="ar-IQ" sz="2000" b="1" dirty="0">
                <a:latin typeface="Times New Roman"/>
                <a:ea typeface="Times New Roman"/>
                <a:cs typeface="Simplified Arabic"/>
              </a:rPr>
              <a:t>.اما  اعضاء التذكير عبارة عن ثلاث أسدية تكون </a:t>
            </a:r>
            <a:r>
              <a:rPr lang="ar-IQ" sz="2000" b="1" dirty="0" err="1">
                <a:latin typeface="Times New Roman"/>
                <a:ea typeface="Times New Roman"/>
                <a:cs typeface="Simplified Arabic"/>
              </a:rPr>
              <a:t>متوكها</a:t>
            </a:r>
            <a:r>
              <a:rPr lang="ar-IQ" sz="2000" b="1" dirty="0">
                <a:latin typeface="Times New Roman"/>
                <a:ea typeface="Times New Roman"/>
                <a:cs typeface="Simplified Arabic"/>
              </a:rPr>
              <a:t> متكونه من فصين وكل فص تحوي تجويفين في داخلهما حبوب اللقاح ، اما اعضاء التأنيث   فالمدقة تكون عديمة القلم ذات ميسم ريشي متفرع الى فرعين  ويلاحظ ان التزهير في الحنطة يحدث في البداية في سنبلة الساق الرئيسي ثم يتبعه التزهير في الافرع الجانبية . ويلاحظ في نفس الساق تبدأ ازهار السنيبلات الواقعة  في الثلث الاوسط بالتزهير ثم يتبعها تفتح الازهار  نحوى الاسفل و الاعلى . تستغرق عملية التفتيح من (3-5) يوم الا ان هذه المدة تتأثر بالظروف الجوية السائدة فكلما زادت الرطوبة و انخفضت الحرارة كلما ادى ذلك الى طول فترة التفتح (كلما زادت معه مدة التزهير) .   </a:t>
            </a:r>
            <a:endParaRPr lang="en-US" sz="2000" dirty="0">
              <a:effectLst/>
              <a:latin typeface="Times New Roman"/>
              <a:ea typeface="Times New Roman"/>
            </a:endParaRPr>
          </a:p>
        </p:txBody>
      </p:sp>
    </p:spTree>
    <p:extLst>
      <p:ext uri="{BB962C8B-B14F-4D97-AF65-F5344CB8AC3E}">
        <p14:creationId xmlns:p14="http://schemas.microsoft.com/office/powerpoint/2010/main" val="1548613924"/>
      </p:ext>
    </p:extLst>
  </p:cSld>
  <p:clrMapOvr>
    <a:masterClrMapping/>
  </p:clrMapOvr>
  <p:transition spd="slow">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467544" y="320457"/>
            <a:ext cx="8280920" cy="6063198"/>
          </a:xfrm>
          <a:prstGeom prst="rect">
            <a:avLst/>
          </a:prstGeom>
        </p:spPr>
        <p:txBody>
          <a:bodyPr wrap="square">
            <a:spAutoFit/>
          </a:bodyPr>
          <a:lstStyle/>
          <a:p>
            <a:r>
              <a:rPr lang="ar-IQ" sz="2000" b="1" u="sng" dirty="0">
                <a:latin typeface="Times New Roman"/>
                <a:ea typeface="Times New Roman"/>
                <a:cs typeface="Simplified Arabic"/>
              </a:rPr>
              <a:t> </a:t>
            </a:r>
            <a:r>
              <a:rPr lang="ar-IQ" sz="2800" b="1" u="sng" dirty="0">
                <a:latin typeface="Times New Roman"/>
                <a:ea typeface="Times New Roman"/>
                <a:cs typeface="Simplified Arabic"/>
              </a:rPr>
              <a:t>التلقيح و التهجين في الحنطة</a:t>
            </a:r>
            <a:r>
              <a:rPr lang="ar-IQ" sz="2800" b="1" dirty="0">
                <a:latin typeface="Times New Roman"/>
                <a:ea typeface="Times New Roman"/>
                <a:cs typeface="Simplified Arabic"/>
              </a:rPr>
              <a:t> </a:t>
            </a:r>
            <a:r>
              <a:rPr lang="ar-IQ" sz="2400" b="1" dirty="0">
                <a:latin typeface="Times New Roman"/>
                <a:ea typeface="Times New Roman"/>
                <a:cs typeface="Simplified Arabic"/>
              </a:rPr>
              <a:t>:-</a:t>
            </a:r>
            <a:endParaRPr lang="en-US" sz="2400" dirty="0">
              <a:latin typeface="Times New Roman"/>
              <a:ea typeface="Times New Roman"/>
            </a:endParaRPr>
          </a:p>
          <a:p>
            <a:r>
              <a:rPr lang="ar-IQ" sz="2400" b="1" dirty="0">
                <a:latin typeface="Times New Roman"/>
                <a:ea typeface="Times New Roman"/>
                <a:cs typeface="Simplified Arabic"/>
              </a:rPr>
              <a:t>ان نوع التلقيح السائدة في الحنطة هو( التلقيح الذاتي) مع وجود نسبة التلقيح الخلطي لا تجاوز( </a:t>
            </a:r>
            <a:r>
              <a:rPr lang="en-US" sz="2400" b="1" dirty="0">
                <a:latin typeface="Simplified Arabic"/>
                <a:ea typeface="Times New Roman"/>
              </a:rPr>
              <a:t>1</a:t>
            </a:r>
            <a:r>
              <a:rPr lang="ar-SA" sz="2400" b="1" dirty="0">
                <a:latin typeface="Times New Roman"/>
                <a:ea typeface="Times New Roman"/>
                <a:cs typeface="Simplified Arabic"/>
              </a:rPr>
              <a:t> %) وعند اجراء برنامج تربية للمحصول </a:t>
            </a:r>
            <a:r>
              <a:rPr lang="ar-SA" sz="2400" b="1" dirty="0" smtClean="0">
                <a:latin typeface="Times New Roman"/>
                <a:ea typeface="Times New Roman"/>
                <a:cs typeface="Simplified Arabic"/>
              </a:rPr>
              <a:t>(ان </a:t>
            </a:r>
            <a:r>
              <a:rPr lang="ar-SA" sz="2400" b="1" dirty="0">
                <a:latin typeface="Times New Roman"/>
                <a:ea typeface="Times New Roman"/>
                <a:cs typeface="Simplified Arabic"/>
              </a:rPr>
              <a:t>اولى العمليات التي يجب اجراءها عند تهجين الحنطة </a:t>
            </a:r>
            <a:r>
              <a:rPr lang="ar-SA" sz="2400" b="1" dirty="0" smtClean="0">
                <a:latin typeface="Times New Roman"/>
                <a:ea typeface="Times New Roman"/>
                <a:cs typeface="Simplified Arabic"/>
              </a:rPr>
              <a:t>) </a:t>
            </a:r>
            <a:r>
              <a:rPr lang="ar-SA" sz="2400" b="1" dirty="0">
                <a:latin typeface="Times New Roman"/>
                <a:ea typeface="Times New Roman"/>
                <a:cs typeface="Simplified Arabic"/>
              </a:rPr>
              <a:t>يجب القيام بما يلي :-</a:t>
            </a:r>
            <a:endParaRPr lang="en-US" sz="2400" dirty="0">
              <a:latin typeface="Times New Roman"/>
              <a:ea typeface="Times New Roman"/>
            </a:endParaRPr>
          </a:p>
          <a:p>
            <a:r>
              <a:rPr lang="ar-SA" sz="2400" b="1" dirty="0">
                <a:latin typeface="Times New Roman"/>
                <a:ea typeface="Times New Roman"/>
                <a:cs typeface="Simplified Arabic"/>
              </a:rPr>
              <a:t>1- اختيار النباتات الاباء  والذي سوف تكون مصدر لحبوب اللقاح وعند اختيار النبات (الأم الذي سوف يتم فيه عملية التلقيح) يجب اختيار سنبلة يتوقع تفتحها بعد يوم او يومين .</a:t>
            </a:r>
            <a:endParaRPr lang="en-US" sz="2400" dirty="0">
              <a:latin typeface="Times New Roman"/>
              <a:ea typeface="Times New Roman"/>
            </a:endParaRPr>
          </a:p>
          <a:p>
            <a:r>
              <a:rPr lang="ar-SA" sz="2400" b="1" dirty="0">
                <a:latin typeface="Times New Roman"/>
                <a:ea typeface="Times New Roman"/>
                <a:cs typeface="Simplified Arabic"/>
              </a:rPr>
              <a:t>2- يتم تأنيث الازهار في النبات الام :- أي ازالة الاعضاء الذكرية(ازالة او فرط السفا </a:t>
            </a:r>
            <a:r>
              <a:rPr lang="ar-SA" sz="2400" b="1" dirty="0" err="1">
                <a:latin typeface="Times New Roman"/>
                <a:ea typeface="Times New Roman"/>
                <a:cs typeface="Simplified Arabic"/>
              </a:rPr>
              <a:t>والقنابع</a:t>
            </a:r>
            <a:r>
              <a:rPr lang="ar-SA" sz="2400" b="1" dirty="0">
                <a:latin typeface="Times New Roman"/>
                <a:ea typeface="Times New Roman"/>
                <a:cs typeface="Simplified Arabic"/>
              </a:rPr>
              <a:t> والعصافة و </a:t>
            </a:r>
            <a:r>
              <a:rPr lang="ar-SA" sz="2400" b="1" dirty="0" err="1">
                <a:latin typeface="Times New Roman"/>
                <a:ea typeface="Times New Roman"/>
                <a:cs typeface="Simplified Arabic"/>
              </a:rPr>
              <a:t>الاتبة</a:t>
            </a:r>
            <a:r>
              <a:rPr lang="ar-SA" sz="2400" b="1" dirty="0">
                <a:latin typeface="Times New Roman"/>
                <a:ea typeface="Times New Roman"/>
                <a:cs typeface="Simplified Arabic"/>
              </a:rPr>
              <a:t> لتسهيل عملية ازالة الاسدية) وترك الازهار مؤنثة فقط وتسمى هذه العملية بالخصي او التأنيث </a:t>
            </a:r>
            <a:r>
              <a:rPr lang="en-US" sz="2400" b="1" dirty="0">
                <a:latin typeface="Times New Roman"/>
                <a:ea typeface="Times New Roman"/>
              </a:rPr>
              <a:t>Emasculation</a:t>
            </a:r>
            <a:r>
              <a:rPr lang="ar-SA" sz="2400" b="1" dirty="0">
                <a:latin typeface="Times New Roman"/>
                <a:ea typeface="Times New Roman"/>
                <a:cs typeface="Simplified Arabic"/>
              </a:rPr>
              <a:t>  لأجراء عملية تربية لأي محصول كان .</a:t>
            </a:r>
            <a:endParaRPr lang="en-US" sz="2400" dirty="0">
              <a:latin typeface="Times New Roman"/>
              <a:ea typeface="Times New Roman"/>
            </a:endParaRPr>
          </a:p>
          <a:p>
            <a:r>
              <a:rPr lang="ar-SA" sz="2400" b="1" dirty="0">
                <a:latin typeface="Times New Roman"/>
                <a:ea typeface="Times New Roman"/>
                <a:cs typeface="Simplified Arabic"/>
              </a:rPr>
              <a:t>3-  تغطية النورات الانثوية لمنع تلوثها بحبوب لقاح غريبة .</a:t>
            </a:r>
            <a:endParaRPr lang="en-US" sz="2400" dirty="0">
              <a:latin typeface="Times New Roman"/>
              <a:ea typeface="Times New Roman"/>
            </a:endParaRPr>
          </a:p>
          <a:p>
            <a:r>
              <a:rPr lang="ar-SA" sz="2400" b="1" dirty="0">
                <a:latin typeface="Times New Roman"/>
                <a:ea typeface="Times New Roman"/>
                <a:cs typeface="Simplified Arabic"/>
              </a:rPr>
              <a:t>4- </a:t>
            </a:r>
            <a:r>
              <a:rPr lang="ar-IQ" sz="2400" b="1" dirty="0">
                <a:latin typeface="Times New Roman"/>
                <a:ea typeface="Times New Roman"/>
                <a:cs typeface="Simplified Arabic"/>
              </a:rPr>
              <a:t>عند وصول حبوب اللقاح (</a:t>
            </a:r>
            <a:r>
              <a:rPr lang="ar-IQ" sz="2400" b="1" dirty="0" err="1">
                <a:latin typeface="Times New Roman"/>
                <a:ea typeface="Times New Roman"/>
                <a:cs typeface="Simplified Arabic"/>
              </a:rPr>
              <a:t>المتوك</a:t>
            </a:r>
            <a:r>
              <a:rPr lang="ar-IQ" sz="2400" b="1" dirty="0">
                <a:latin typeface="Times New Roman"/>
                <a:ea typeface="Times New Roman"/>
                <a:cs typeface="Simplified Arabic"/>
              </a:rPr>
              <a:t>) للنبات الاب لمرحلة النضج</a:t>
            </a:r>
            <a:r>
              <a:rPr lang="ar-IQ" sz="2400" b="1" dirty="0">
                <a:solidFill>
                  <a:srgbClr val="FF0000"/>
                </a:solidFill>
                <a:latin typeface="Times New Roman"/>
                <a:ea typeface="Times New Roman"/>
                <a:cs typeface="Simplified Arabic"/>
              </a:rPr>
              <a:t> </a:t>
            </a:r>
            <a:r>
              <a:rPr lang="ar-IQ" sz="2400" b="1" dirty="0">
                <a:latin typeface="Times New Roman"/>
                <a:ea typeface="Times New Roman"/>
                <a:cs typeface="Simplified Arabic"/>
              </a:rPr>
              <a:t>:- يتم نقل هذه الحبوب الى مياسم الازهار المؤنثة يتم تغطية الازهار الملقحة ووضع بطاقة عليها تسمى بطاقة المعلومات تحتوي على معلومات النبات (الأب) و النبات(الأم) وموعد أجراء عمليتي التأنيث والتلقيح و أسم الشخص القائم بعملية التربية . </a:t>
            </a:r>
            <a:endParaRPr lang="en-US" sz="2400" dirty="0">
              <a:effectLst/>
              <a:latin typeface="Times New Roman"/>
              <a:ea typeface="Times New Roman"/>
            </a:endParaRPr>
          </a:p>
        </p:txBody>
      </p:sp>
    </p:spTree>
    <p:extLst>
      <p:ext uri="{BB962C8B-B14F-4D97-AF65-F5344CB8AC3E}">
        <p14:creationId xmlns:p14="http://schemas.microsoft.com/office/powerpoint/2010/main" val="3936402851"/>
      </p:ext>
    </p:extLst>
  </p:cSld>
  <p:clrMapOvr>
    <a:masterClrMapping/>
  </p:clrMapOvr>
  <p:transition spd="slow">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971600" y="692696"/>
            <a:ext cx="7704856" cy="5816977"/>
          </a:xfrm>
          <a:prstGeom prst="rect">
            <a:avLst/>
          </a:prstGeom>
        </p:spPr>
        <p:txBody>
          <a:bodyPr wrap="square">
            <a:spAutoFit/>
          </a:bodyPr>
          <a:lstStyle/>
          <a:p>
            <a:r>
              <a:rPr lang="ar-IQ" sz="3200" b="1" u="sng" dirty="0">
                <a:latin typeface="Times New Roman"/>
                <a:ea typeface="Times New Roman"/>
                <a:cs typeface="Simplified Arabic"/>
              </a:rPr>
              <a:t>تربية محصول الذرة الصفراء</a:t>
            </a:r>
            <a:r>
              <a:rPr lang="ar-IQ" sz="3200" b="1" dirty="0">
                <a:latin typeface="Times New Roman"/>
                <a:ea typeface="Times New Roman"/>
                <a:cs typeface="Simplified Arabic"/>
              </a:rPr>
              <a:t> </a:t>
            </a:r>
            <a:r>
              <a:rPr lang="ar-IQ" sz="2800" b="1" dirty="0">
                <a:latin typeface="Times New Roman"/>
                <a:ea typeface="Times New Roman"/>
                <a:cs typeface="Simplified Arabic"/>
              </a:rPr>
              <a:t>:- أن محصول الذرة الصفراء من المحاصيل </a:t>
            </a:r>
            <a:r>
              <a:rPr lang="ar-IQ" sz="2800" b="1" dirty="0" err="1">
                <a:latin typeface="Times New Roman"/>
                <a:ea typeface="Times New Roman"/>
                <a:cs typeface="Simplified Arabic"/>
              </a:rPr>
              <a:t>الحبوبيه</a:t>
            </a:r>
            <a:r>
              <a:rPr lang="ar-IQ" sz="2800" b="1" dirty="0">
                <a:latin typeface="Times New Roman"/>
                <a:ea typeface="Times New Roman"/>
                <a:cs typeface="Simplified Arabic"/>
              </a:rPr>
              <a:t> المهمة والذي يأتي بعد محصولي الحنطة والرز . تدخل الذرة الصفراء بشكل مباشر في غذاء الانسان كما يستفاد منها في صناعة اعلاف الحيوانات والصناعات الاخرى ، </a:t>
            </a:r>
            <a:r>
              <a:rPr lang="ar-IQ" sz="2800" b="1" u="sng" dirty="0">
                <a:latin typeface="Times New Roman"/>
                <a:ea typeface="Times New Roman"/>
                <a:cs typeface="Simplified Arabic"/>
              </a:rPr>
              <a:t>ويعتبر هذا المحصول من المحاصيل المهمة لمربي النبات اذ يمكن أجراء تجارب التربية </a:t>
            </a:r>
            <a:r>
              <a:rPr lang="ar-IQ" sz="2800" b="1" dirty="0">
                <a:latin typeface="Times New Roman"/>
                <a:ea typeface="Times New Roman"/>
                <a:cs typeface="Simplified Arabic"/>
              </a:rPr>
              <a:t>على النبات بسهولة </a:t>
            </a:r>
            <a:r>
              <a:rPr lang="ar-IQ" sz="2800" b="1" u="sng" dirty="0">
                <a:latin typeface="Times New Roman"/>
                <a:ea typeface="Times New Roman"/>
                <a:cs typeface="Simplified Arabic"/>
              </a:rPr>
              <a:t>وذلك لعدة أسباب</a:t>
            </a:r>
            <a:r>
              <a:rPr lang="ar-IQ" sz="2800" b="1" dirty="0">
                <a:latin typeface="Times New Roman"/>
                <a:ea typeface="Times New Roman"/>
                <a:cs typeface="Simplified Arabic"/>
              </a:rPr>
              <a:t> :-</a:t>
            </a:r>
            <a:endParaRPr lang="en-US" sz="2800" dirty="0">
              <a:latin typeface="Times New Roman"/>
              <a:ea typeface="Times New Roman"/>
            </a:endParaRPr>
          </a:p>
          <a:p>
            <a:r>
              <a:rPr lang="ar-IQ" sz="3200" b="1" dirty="0">
                <a:latin typeface="Times New Roman"/>
                <a:ea typeface="Times New Roman"/>
                <a:cs typeface="Simplified Arabic"/>
              </a:rPr>
              <a:t>1</a:t>
            </a:r>
            <a:r>
              <a:rPr lang="ar-IQ" sz="2800" b="1" dirty="0">
                <a:latin typeface="Times New Roman"/>
                <a:ea typeface="Times New Roman"/>
                <a:cs typeface="Simplified Arabic"/>
              </a:rPr>
              <a:t>- أمكانية زراعة المحصول على نطاق بيئي واسع .</a:t>
            </a:r>
            <a:endParaRPr lang="en-US" sz="2800" dirty="0">
              <a:latin typeface="Times New Roman"/>
              <a:ea typeface="Times New Roman"/>
            </a:endParaRPr>
          </a:p>
          <a:p>
            <a:r>
              <a:rPr lang="ar-IQ" sz="2800" b="1" dirty="0">
                <a:latin typeface="Times New Roman"/>
                <a:ea typeface="Times New Roman"/>
                <a:cs typeface="Simplified Arabic"/>
              </a:rPr>
              <a:t>2- لكون المحصول يعطي عدد أكبر من الحبوب من تلقيح واحد </a:t>
            </a:r>
            <a:endParaRPr lang="ar-IQ" sz="2800" b="1" dirty="0" smtClean="0">
              <a:latin typeface="Times New Roman"/>
              <a:ea typeface="Times New Roman"/>
              <a:cs typeface="Simplified Arabic"/>
            </a:endParaRPr>
          </a:p>
          <a:p>
            <a:r>
              <a:rPr lang="ar-IQ" sz="2800" b="1" dirty="0">
                <a:latin typeface="Times New Roman"/>
                <a:ea typeface="Times New Roman"/>
                <a:cs typeface="Simplified Arabic"/>
              </a:rPr>
              <a:t> </a:t>
            </a:r>
            <a:r>
              <a:rPr lang="ar-IQ" sz="2800" b="1" dirty="0" smtClean="0">
                <a:latin typeface="Times New Roman"/>
                <a:ea typeface="Times New Roman"/>
                <a:cs typeface="Simplified Arabic"/>
              </a:rPr>
              <a:t>   ( </a:t>
            </a:r>
            <a:r>
              <a:rPr lang="ar-IQ" sz="2800" b="1" dirty="0">
                <a:latin typeface="Times New Roman"/>
                <a:ea typeface="Times New Roman"/>
                <a:cs typeface="Simplified Arabic"/>
              </a:rPr>
              <a:t>يمكن الحصول على عدد كبير من حبوب اللقاح من نبات </a:t>
            </a:r>
            <a:endParaRPr lang="ar-IQ" sz="2800" b="1" dirty="0" smtClean="0">
              <a:latin typeface="Times New Roman"/>
              <a:ea typeface="Times New Roman"/>
              <a:cs typeface="Simplified Arabic"/>
            </a:endParaRPr>
          </a:p>
          <a:p>
            <a:r>
              <a:rPr lang="ar-IQ" sz="2800" b="1" dirty="0">
                <a:latin typeface="Times New Roman"/>
                <a:ea typeface="Times New Roman"/>
                <a:cs typeface="Simplified Arabic"/>
              </a:rPr>
              <a:t> </a:t>
            </a:r>
            <a:r>
              <a:rPr lang="ar-IQ" sz="2800" b="1" dirty="0" smtClean="0">
                <a:latin typeface="Times New Roman"/>
                <a:ea typeface="Times New Roman"/>
                <a:cs typeface="Simplified Arabic"/>
              </a:rPr>
              <a:t>    واحد </a:t>
            </a:r>
            <a:r>
              <a:rPr lang="ar-IQ" sz="2800" b="1" dirty="0">
                <a:latin typeface="Times New Roman"/>
                <a:ea typeface="Times New Roman"/>
                <a:cs typeface="Simplified Arabic"/>
              </a:rPr>
              <a:t>).</a:t>
            </a:r>
            <a:endParaRPr lang="en-US" sz="2800" dirty="0">
              <a:latin typeface="Times New Roman"/>
              <a:ea typeface="Times New Roman"/>
            </a:endParaRPr>
          </a:p>
          <a:p>
            <a:r>
              <a:rPr lang="ar-IQ" sz="2800" b="1" dirty="0">
                <a:latin typeface="Times New Roman"/>
                <a:ea typeface="Times New Roman"/>
                <a:cs typeface="Simplified Arabic"/>
              </a:rPr>
              <a:t>3- نظرا لكبر حجم أجزاء النبات يمكن بسهولة أجراء عمليتي </a:t>
            </a:r>
            <a:endParaRPr lang="ar-IQ" sz="2800" b="1" dirty="0" smtClean="0">
              <a:latin typeface="Times New Roman"/>
              <a:ea typeface="Times New Roman"/>
              <a:cs typeface="Simplified Arabic"/>
            </a:endParaRPr>
          </a:p>
          <a:p>
            <a:r>
              <a:rPr lang="ar-IQ" sz="2800" b="1" dirty="0">
                <a:latin typeface="Times New Roman"/>
                <a:ea typeface="Times New Roman"/>
                <a:cs typeface="Simplified Arabic"/>
              </a:rPr>
              <a:t> </a:t>
            </a:r>
            <a:r>
              <a:rPr lang="ar-IQ" sz="2800" b="1" dirty="0" smtClean="0">
                <a:latin typeface="Times New Roman"/>
                <a:ea typeface="Times New Roman"/>
                <a:cs typeface="Simplified Arabic"/>
              </a:rPr>
              <a:t>   التلقيح </a:t>
            </a:r>
            <a:r>
              <a:rPr lang="ar-IQ" sz="2800" b="1" dirty="0">
                <a:latin typeface="Times New Roman"/>
                <a:ea typeface="Times New Roman"/>
                <a:cs typeface="Simplified Arabic"/>
              </a:rPr>
              <a:t>والتهجين .</a:t>
            </a:r>
            <a:endParaRPr lang="en-US" sz="2800" dirty="0">
              <a:latin typeface="Times New Roman"/>
              <a:ea typeface="Times New Roman"/>
            </a:endParaRPr>
          </a:p>
          <a:p>
            <a:r>
              <a:rPr lang="ar-IQ" sz="2800" b="1" dirty="0">
                <a:latin typeface="Times New Roman"/>
                <a:ea typeface="Times New Roman"/>
                <a:cs typeface="Simplified Arabic"/>
              </a:rPr>
              <a:t>4- سهولة ملاحظة صفات النبات لغرض الدراسة .</a:t>
            </a:r>
            <a:endParaRPr lang="en-US" sz="2800" dirty="0">
              <a:effectLst/>
              <a:latin typeface="Times New Roman"/>
              <a:ea typeface="Times New Roman"/>
            </a:endParaRPr>
          </a:p>
        </p:txBody>
      </p:sp>
    </p:spTree>
    <p:extLst>
      <p:ext uri="{BB962C8B-B14F-4D97-AF65-F5344CB8AC3E}">
        <p14:creationId xmlns:p14="http://schemas.microsoft.com/office/powerpoint/2010/main" val="2204598002"/>
      </p:ext>
    </p:extLst>
  </p:cSld>
  <p:clrMapOvr>
    <a:masterClrMapping/>
  </p:clrMapOvr>
  <p:transition spd="slow">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539552" y="980729"/>
            <a:ext cx="8352928" cy="4524315"/>
          </a:xfrm>
          <a:prstGeom prst="rect">
            <a:avLst/>
          </a:prstGeom>
        </p:spPr>
        <p:txBody>
          <a:bodyPr wrap="square">
            <a:spAutoFit/>
          </a:bodyPr>
          <a:lstStyle/>
          <a:p>
            <a:r>
              <a:rPr lang="ar-IQ" sz="3200" b="1" u="sng" dirty="0">
                <a:latin typeface="Times New Roman"/>
                <a:ea typeface="Times New Roman"/>
              </a:rPr>
              <a:t>ومن خلال ما ذكر اعلاه اذ وجدت عدة أهداف لتربية محصول الذرة الصفراء منها</a:t>
            </a:r>
            <a:r>
              <a:rPr lang="ar-IQ" sz="3200" b="1" dirty="0">
                <a:latin typeface="Times New Roman"/>
                <a:ea typeface="Times New Roman"/>
                <a:cs typeface="Simplified Arabic"/>
              </a:rPr>
              <a:t> :-</a:t>
            </a:r>
            <a:endParaRPr lang="en-US" sz="3200" dirty="0">
              <a:latin typeface="Times New Roman"/>
              <a:ea typeface="Times New Roman"/>
            </a:endParaRPr>
          </a:p>
          <a:p>
            <a:r>
              <a:rPr lang="ar-IQ" sz="3200" b="1" dirty="0">
                <a:latin typeface="Times New Roman"/>
                <a:ea typeface="Times New Roman"/>
                <a:cs typeface="Simplified Arabic"/>
              </a:rPr>
              <a:t>1- </a:t>
            </a:r>
            <a:r>
              <a:rPr lang="ar-IQ" sz="3200" b="1" dirty="0" smtClean="0">
                <a:latin typeface="Times New Roman"/>
                <a:ea typeface="Times New Roman"/>
                <a:cs typeface="Simplified Arabic"/>
              </a:rPr>
              <a:t>استنباط </a:t>
            </a:r>
            <a:r>
              <a:rPr lang="ar-IQ" sz="3200" b="1" dirty="0">
                <a:latin typeface="Times New Roman"/>
                <a:ea typeface="Times New Roman"/>
                <a:cs typeface="Simplified Arabic"/>
              </a:rPr>
              <a:t>أصناف مقاومة </a:t>
            </a:r>
            <a:r>
              <a:rPr lang="ar-IQ" sz="3200" b="1" dirty="0" smtClean="0">
                <a:latin typeface="Times New Roman"/>
                <a:ea typeface="Times New Roman"/>
                <a:cs typeface="Simplified Arabic"/>
              </a:rPr>
              <a:t>للإصابات </a:t>
            </a:r>
            <a:r>
              <a:rPr lang="ar-IQ" sz="3200" b="1" dirty="0">
                <a:latin typeface="Times New Roman"/>
                <a:ea typeface="Times New Roman"/>
                <a:cs typeface="Simplified Arabic"/>
              </a:rPr>
              <a:t>المرضية والحشرية . </a:t>
            </a:r>
            <a:endParaRPr lang="en-US" sz="3200" dirty="0">
              <a:latin typeface="Times New Roman"/>
              <a:ea typeface="Times New Roman"/>
            </a:endParaRPr>
          </a:p>
          <a:p>
            <a:r>
              <a:rPr lang="ar-IQ" sz="3200" b="1" dirty="0">
                <a:latin typeface="Times New Roman"/>
                <a:ea typeface="Times New Roman"/>
                <a:cs typeface="Simplified Arabic"/>
              </a:rPr>
              <a:t>2- الاهتمام بالذرة العلفية(نمو خضري كثيف) </a:t>
            </a:r>
            <a:r>
              <a:rPr lang="ar-IQ" sz="3200" b="1" dirty="0" smtClean="0">
                <a:latin typeface="Times New Roman"/>
                <a:ea typeface="Times New Roman"/>
                <a:cs typeface="Simplified Arabic"/>
              </a:rPr>
              <a:t>لاستخدامها </a:t>
            </a:r>
          </a:p>
          <a:p>
            <a:r>
              <a:rPr lang="ar-IQ" sz="3200" b="1" dirty="0">
                <a:latin typeface="Times New Roman"/>
                <a:ea typeface="Times New Roman"/>
                <a:cs typeface="Simplified Arabic"/>
              </a:rPr>
              <a:t> </a:t>
            </a:r>
            <a:r>
              <a:rPr lang="ar-IQ" sz="3200" b="1" dirty="0" smtClean="0">
                <a:latin typeface="Times New Roman"/>
                <a:ea typeface="Times New Roman"/>
                <a:cs typeface="Simplified Arabic"/>
              </a:rPr>
              <a:t>    في صناعة </a:t>
            </a:r>
            <a:r>
              <a:rPr lang="ar-IQ" sz="3200" b="1" dirty="0">
                <a:latin typeface="Times New Roman"/>
                <a:ea typeface="Times New Roman"/>
                <a:cs typeface="Simplified Arabic"/>
              </a:rPr>
              <a:t>الاعلاف .</a:t>
            </a:r>
            <a:endParaRPr lang="en-US" sz="3200" dirty="0">
              <a:latin typeface="Times New Roman"/>
              <a:ea typeface="Times New Roman"/>
            </a:endParaRPr>
          </a:p>
          <a:p>
            <a:r>
              <a:rPr lang="ar-IQ" sz="3200" b="1" dirty="0">
                <a:latin typeface="Times New Roman"/>
                <a:ea typeface="Times New Roman"/>
                <a:cs typeface="Simplified Arabic"/>
              </a:rPr>
              <a:t>3- تحسين النوعية بتحسين مثل رفع نسبة الزيت </a:t>
            </a:r>
            <a:r>
              <a:rPr lang="ar-IQ" sz="3200" b="1" dirty="0" smtClean="0">
                <a:latin typeface="Times New Roman"/>
                <a:ea typeface="Times New Roman"/>
                <a:cs typeface="Simplified Arabic"/>
              </a:rPr>
              <a:t>والبروتين</a:t>
            </a:r>
          </a:p>
          <a:p>
            <a:r>
              <a:rPr lang="ar-IQ" sz="3200" b="1" dirty="0">
                <a:latin typeface="Times New Roman"/>
                <a:ea typeface="Times New Roman"/>
                <a:cs typeface="Simplified Arabic"/>
              </a:rPr>
              <a:t> </a:t>
            </a:r>
            <a:r>
              <a:rPr lang="ar-IQ" sz="3200" b="1" dirty="0" smtClean="0">
                <a:latin typeface="Times New Roman"/>
                <a:ea typeface="Times New Roman"/>
                <a:cs typeface="Simplified Arabic"/>
              </a:rPr>
              <a:t>   في الحبوب </a:t>
            </a:r>
            <a:r>
              <a:rPr lang="ar-IQ" sz="3200" b="1" dirty="0">
                <a:latin typeface="Times New Roman"/>
                <a:ea typeface="Times New Roman"/>
                <a:cs typeface="Simplified Arabic"/>
              </a:rPr>
              <a:t>وزيادة محتوى الحبوب من </a:t>
            </a:r>
            <a:r>
              <a:rPr lang="ar-IQ" sz="3200" b="1" dirty="0" smtClean="0">
                <a:latin typeface="Times New Roman"/>
                <a:ea typeface="Times New Roman"/>
                <a:cs typeface="Simplified Arabic"/>
              </a:rPr>
              <a:t>الحوامض الامينية </a:t>
            </a:r>
            <a:r>
              <a:rPr lang="ar-IQ" sz="3200" b="1" dirty="0">
                <a:latin typeface="Times New Roman"/>
                <a:ea typeface="Times New Roman"/>
                <a:cs typeface="Simplified Arabic"/>
              </a:rPr>
              <a:t>.</a:t>
            </a:r>
            <a:endParaRPr lang="en-US" sz="3200" dirty="0">
              <a:latin typeface="Times New Roman"/>
              <a:ea typeface="Times New Roman"/>
            </a:endParaRPr>
          </a:p>
          <a:p>
            <a:r>
              <a:rPr lang="ar-IQ" sz="3200" b="1" dirty="0">
                <a:latin typeface="Times New Roman"/>
                <a:ea typeface="Times New Roman"/>
                <a:cs typeface="Simplified Arabic"/>
              </a:rPr>
              <a:t>4- ايجاد تغيرات وراثية جديدة عن طريق استخدام الاشعاع </a:t>
            </a:r>
            <a:endParaRPr lang="ar-IQ" sz="3200" b="1" dirty="0" smtClean="0">
              <a:latin typeface="Times New Roman"/>
              <a:ea typeface="Times New Roman"/>
              <a:cs typeface="Simplified Arabic"/>
            </a:endParaRPr>
          </a:p>
          <a:p>
            <a:r>
              <a:rPr lang="ar-IQ" sz="3200" b="1" dirty="0">
                <a:latin typeface="Times New Roman"/>
                <a:ea typeface="Times New Roman"/>
                <a:cs typeface="Simplified Arabic"/>
              </a:rPr>
              <a:t> </a:t>
            </a:r>
            <a:r>
              <a:rPr lang="ar-IQ" sz="3200" b="1" dirty="0" smtClean="0">
                <a:latin typeface="Times New Roman"/>
                <a:ea typeface="Times New Roman"/>
                <a:cs typeface="Simplified Arabic"/>
              </a:rPr>
              <a:t>   والمواد </a:t>
            </a:r>
            <a:r>
              <a:rPr lang="ar-IQ" sz="3200" b="1" dirty="0" err="1" smtClean="0">
                <a:latin typeface="Times New Roman"/>
                <a:ea typeface="Times New Roman"/>
                <a:cs typeface="Simplified Arabic"/>
              </a:rPr>
              <a:t>المطفره</a:t>
            </a:r>
            <a:r>
              <a:rPr lang="ar-IQ" sz="3200" b="1" dirty="0" smtClean="0">
                <a:latin typeface="Times New Roman"/>
                <a:ea typeface="Times New Roman"/>
                <a:cs typeface="Simplified Arabic"/>
              </a:rPr>
              <a:t> .</a:t>
            </a:r>
            <a:endParaRPr lang="en-US" sz="3200" dirty="0">
              <a:effectLst/>
              <a:latin typeface="Times New Roman"/>
              <a:ea typeface="Times New Roman"/>
            </a:endParaRPr>
          </a:p>
        </p:txBody>
      </p:sp>
    </p:spTree>
    <p:extLst>
      <p:ext uri="{BB962C8B-B14F-4D97-AF65-F5344CB8AC3E}">
        <p14:creationId xmlns:p14="http://schemas.microsoft.com/office/powerpoint/2010/main" val="2744537462"/>
      </p:ext>
    </p:extLst>
  </p:cSld>
  <p:clrMapOvr>
    <a:masterClrMapping/>
  </p:clrMapOvr>
  <p:transition spd="slow">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pPr algn="just"/>
            <a:r>
              <a:rPr lang="ar-IQ" sz="2000" u="sng" dirty="0">
                <a:latin typeface="Times New Roman"/>
                <a:ea typeface="Times New Roman"/>
                <a:cs typeface="Simplified Arabic"/>
              </a:rPr>
              <a:t>الوصف النباتي للذرة الصفراء</a:t>
            </a:r>
            <a:r>
              <a:rPr lang="ar-IQ" sz="2000" dirty="0">
                <a:latin typeface="Times New Roman"/>
                <a:ea typeface="Times New Roman"/>
                <a:cs typeface="Simplified Arabic"/>
              </a:rPr>
              <a:t> :- يعتبر نبات الذرة الصفراء وحيدا من بين محاصيل الحبوب في نظام التزهير</a:t>
            </a:r>
            <a:r>
              <a:rPr lang="ar-IQ" sz="2000" dirty="0">
                <a:solidFill>
                  <a:srgbClr val="FF0000"/>
                </a:solidFill>
                <a:latin typeface="Times New Roman"/>
                <a:ea typeface="Times New Roman"/>
                <a:cs typeface="Simplified Arabic"/>
              </a:rPr>
              <a:t> </a:t>
            </a:r>
            <a:r>
              <a:rPr lang="ar-IQ" sz="2000" dirty="0">
                <a:latin typeface="Times New Roman"/>
                <a:ea typeface="Times New Roman"/>
                <a:cs typeface="Simplified Arabic"/>
              </a:rPr>
              <a:t>حيث يحمل النبات الواحد نوعين من الازهار(ازهار مذكرة ومؤنثة) على نفس النبات وبذلك يكون النبات ( احادي المسكن )  ، ينتهي الساق الرئيسي للنبات </a:t>
            </a:r>
            <a:r>
              <a:rPr lang="ar-IQ" sz="2000" u="sng" dirty="0">
                <a:latin typeface="Times New Roman"/>
                <a:ea typeface="Times New Roman"/>
              </a:rPr>
              <a:t>بنورة مذكرة</a:t>
            </a:r>
            <a:r>
              <a:rPr lang="ar-IQ" sz="2000" dirty="0">
                <a:latin typeface="Times New Roman"/>
                <a:ea typeface="Times New Roman"/>
                <a:cs typeface="Simplified Arabic"/>
              </a:rPr>
              <a:t> (تكون في قمة النبات) تحتوي هذه النورة على سنيبلات كل منها يحتوي على زهيرتين ولكل منها ثلاث متوك وتنطلق حبوب اللقاح من المتك البارز ويبدأ انطلاق حبوب اللقاح بعد (1-3 يوم) من خروج الحريرة . ويلاحظ ان عملية </a:t>
            </a:r>
            <a:r>
              <a:rPr lang="ar-IQ" sz="2000" dirty="0" err="1">
                <a:latin typeface="Times New Roman"/>
                <a:ea typeface="Times New Roman"/>
                <a:cs typeface="Simplified Arabic"/>
              </a:rPr>
              <a:t>أنطلاق</a:t>
            </a:r>
            <a:r>
              <a:rPr lang="ar-IQ" sz="2000" dirty="0">
                <a:latin typeface="Times New Roman"/>
                <a:ea typeface="Times New Roman"/>
                <a:cs typeface="Simplified Arabic"/>
              </a:rPr>
              <a:t> حبوب اللقاح تستمر لعدة ايام حسب الظروف البيئية السائدة اذ كلما </a:t>
            </a:r>
            <a:r>
              <a:rPr lang="ar-IQ" sz="2000" dirty="0" err="1">
                <a:latin typeface="Times New Roman"/>
                <a:ea typeface="Times New Roman"/>
                <a:cs typeface="Simplified Arabic"/>
              </a:rPr>
              <a:t>أنخفضت</a:t>
            </a:r>
            <a:r>
              <a:rPr lang="ar-IQ" sz="2000" dirty="0">
                <a:latin typeface="Times New Roman"/>
                <a:ea typeface="Times New Roman"/>
                <a:cs typeface="Simplified Arabic"/>
              </a:rPr>
              <a:t> الحرارة وازدادت الرطوبة كلما أدى ذلك اطالة مدة التلقيح . يلاحظ انه في الجو الحار ينتهي انطلاق حبوب اللقاح بشكل مبكر بعد ان تصبح حريرة النبات جاهزة للتلقيح . يلاحظ انه في الجو الحار ينتهي انطلاق حبوب اللقاح بشكل مبكر ويتأخر ظهور وتطور </a:t>
            </a:r>
            <a:r>
              <a:rPr lang="ar-IQ" sz="2000" dirty="0" err="1">
                <a:latin typeface="Times New Roman"/>
                <a:ea typeface="Times New Roman"/>
                <a:cs typeface="Simplified Arabic"/>
              </a:rPr>
              <a:t>العرانيص</a:t>
            </a:r>
            <a:r>
              <a:rPr lang="ar-IQ" sz="2000" dirty="0">
                <a:latin typeface="Times New Roman"/>
                <a:ea typeface="Times New Roman"/>
                <a:cs typeface="Simplified Arabic"/>
              </a:rPr>
              <a:t> وخروجه من الساق وغالبا ما يؤدي ذلك الى فشل تلقيح </a:t>
            </a:r>
            <a:r>
              <a:rPr lang="ar-IQ" sz="2000" dirty="0" err="1">
                <a:latin typeface="Times New Roman"/>
                <a:ea typeface="Times New Roman"/>
                <a:cs typeface="Simplified Arabic"/>
              </a:rPr>
              <a:t>العرنوص</a:t>
            </a:r>
            <a:r>
              <a:rPr lang="ar-IQ" sz="2000" dirty="0">
                <a:latin typeface="Times New Roman"/>
                <a:ea typeface="Times New Roman"/>
                <a:cs typeface="Simplified Arabic"/>
              </a:rPr>
              <a:t> .</a:t>
            </a:r>
            <a:endParaRPr lang="en-US" sz="2000" dirty="0">
              <a:latin typeface="Times New Roman"/>
              <a:ea typeface="Times New Roman"/>
            </a:endParaRPr>
          </a:p>
          <a:p>
            <a:pPr algn="just"/>
            <a:r>
              <a:rPr lang="ar-IQ" sz="2000" dirty="0" smtClean="0">
                <a:latin typeface="Times New Roman"/>
                <a:ea typeface="Times New Roman"/>
                <a:cs typeface="Simplified Arabic"/>
              </a:rPr>
              <a:t>بينما </a:t>
            </a:r>
            <a:r>
              <a:rPr lang="ar-IQ" sz="2000" dirty="0">
                <a:latin typeface="Times New Roman"/>
                <a:ea typeface="Times New Roman"/>
                <a:cs typeface="Simplified Arabic"/>
              </a:rPr>
              <a:t>تقع </a:t>
            </a:r>
            <a:r>
              <a:rPr lang="ar-IQ" sz="2000" u="sng" dirty="0">
                <a:latin typeface="Times New Roman"/>
                <a:ea typeface="Times New Roman"/>
              </a:rPr>
              <a:t>النورة المؤنثة</a:t>
            </a:r>
            <a:r>
              <a:rPr lang="ar-IQ" sz="2000" dirty="0">
                <a:latin typeface="Times New Roman"/>
                <a:ea typeface="Times New Roman"/>
                <a:cs typeface="Simplified Arabic"/>
              </a:rPr>
              <a:t> في أباط الاوراق الوسطية وهي عبارة عن سنبله ذات محور سميك يسمى الكالح الذي يحمل السنيبلات في أزواج وعلى صفوف طويله وهذا الذ يجعل عدد الصفوف زوجيا في </a:t>
            </a:r>
            <a:r>
              <a:rPr lang="ar-IQ" sz="2000" dirty="0" err="1">
                <a:latin typeface="Times New Roman"/>
                <a:ea typeface="Times New Roman"/>
                <a:cs typeface="Simplified Arabic"/>
              </a:rPr>
              <a:t>العرنوص</a:t>
            </a:r>
            <a:r>
              <a:rPr lang="ar-IQ" sz="2000" dirty="0">
                <a:latin typeface="Times New Roman"/>
                <a:ea typeface="Times New Roman"/>
                <a:cs typeface="Simplified Arabic"/>
              </a:rPr>
              <a:t> . تحتوي </a:t>
            </a:r>
            <a:r>
              <a:rPr lang="ar-IQ" sz="2000" dirty="0" err="1">
                <a:latin typeface="Times New Roman"/>
                <a:ea typeface="Times New Roman"/>
                <a:cs typeface="Simplified Arabic"/>
              </a:rPr>
              <a:t>السنيبله</a:t>
            </a:r>
            <a:r>
              <a:rPr lang="ar-IQ" sz="2000" dirty="0">
                <a:latin typeface="Times New Roman"/>
                <a:ea typeface="Times New Roman"/>
                <a:cs typeface="Simplified Arabic"/>
              </a:rPr>
              <a:t> الواحدة على زهيرتين احدهما خصبة والاخرى عقيمة كما تحوي زوج من </a:t>
            </a:r>
            <a:r>
              <a:rPr lang="ar-IQ" sz="2000" dirty="0" err="1">
                <a:latin typeface="Times New Roman"/>
                <a:ea typeface="Times New Roman"/>
                <a:cs typeface="Simplified Arabic"/>
              </a:rPr>
              <a:t>القنابع</a:t>
            </a:r>
            <a:r>
              <a:rPr lang="ar-IQ" sz="2000" dirty="0">
                <a:latin typeface="Times New Roman"/>
                <a:ea typeface="Times New Roman"/>
                <a:cs typeface="Simplified Arabic"/>
              </a:rPr>
              <a:t> لحمية سميكة ، أضافه الى </a:t>
            </a:r>
            <a:r>
              <a:rPr lang="ar-IQ" sz="2000" dirty="0" err="1">
                <a:latin typeface="Times New Roman"/>
                <a:ea typeface="Times New Roman"/>
                <a:cs typeface="Simplified Arabic"/>
              </a:rPr>
              <a:t>أحتواء</a:t>
            </a:r>
            <a:r>
              <a:rPr lang="ar-IQ" sz="2000" dirty="0">
                <a:latin typeface="Times New Roman"/>
                <a:ea typeface="Times New Roman"/>
                <a:cs typeface="Simplified Arabic"/>
              </a:rPr>
              <a:t> </a:t>
            </a:r>
            <a:r>
              <a:rPr lang="ar-IQ" sz="2000" dirty="0" err="1">
                <a:latin typeface="Times New Roman"/>
                <a:ea typeface="Times New Roman"/>
                <a:cs typeface="Simplified Arabic"/>
              </a:rPr>
              <a:t>الزهيره</a:t>
            </a:r>
            <a:r>
              <a:rPr lang="ar-IQ" sz="2000" dirty="0">
                <a:latin typeface="Times New Roman"/>
                <a:ea typeface="Times New Roman"/>
                <a:cs typeface="Simplified Arabic"/>
              </a:rPr>
              <a:t> على </a:t>
            </a:r>
            <a:r>
              <a:rPr lang="ar-IQ" sz="2000" dirty="0" err="1">
                <a:latin typeface="Times New Roman"/>
                <a:ea typeface="Times New Roman"/>
                <a:cs typeface="Simplified Arabic"/>
              </a:rPr>
              <a:t>الاتبه</a:t>
            </a:r>
            <a:r>
              <a:rPr lang="ar-IQ" sz="2000" dirty="0">
                <a:latin typeface="Times New Roman"/>
                <a:ea typeface="Times New Roman"/>
                <a:cs typeface="Simplified Arabic"/>
              </a:rPr>
              <a:t> و العصافة (وان </a:t>
            </a:r>
            <a:r>
              <a:rPr lang="ar-IQ" sz="2000" dirty="0" err="1">
                <a:latin typeface="Times New Roman"/>
                <a:ea typeface="Times New Roman"/>
                <a:cs typeface="Simplified Arabic"/>
              </a:rPr>
              <a:t>الاتبه</a:t>
            </a:r>
            <a:r>
              <a:rPr lang="ar-IQ" sz="2000" dirty="0">
                <a:latin typeface="Times New Roman"/>
                <a:ea typeface="Times New Roman"/>
                <a:cs typeface="Simplified Arabic"/>
              </a:rPr>
              <a:t> و العصافة فهما شفافتان واقصر من </a:t>
            </a:r>
            <a:r>
              <a:rPr lang="ar-IQ" sz="2000" dirty="0" err="1">
                <a:latin typeface="Times New Roman"/>
                <a:ea typeface="Times New Roman"/>
                <a:cs typeface="Simplified Arabic"/>
              </a:rPr>
              <a:t>القنابع</a:t>
            </a:r>
            <a:r>
              <a:rPr lang="ar-IQ" sz="2000" dirty="0">
                <a:latin typeface="Times New Roman"/>
                <a:ea typeface="Times New Roman"/>
                <a:cs typeface="Simplified Arabic"/>
              </a:rPr>
              <a:t>). كما تحوي الزهيرة الخصبة على مبيض واحد وخيوط حريرية تعمل كمياسم وقلم في ان واحد .هنالك بعض الاصناف التي يلاحظ ان تفتح </a:t>
            </a:r>
            <a:r>
              <a:rPr lang="ar-IQ" sz="2000" dirty="0" err="1">
                <a:latin typeface="Times New Roman"/>
                <a:ea typeface="Times New Roman"/>
                <a:cs typeface="Simplified Arabic"/>
              </a:rPr>
              <a:t>العرنوص</a:t>
            </a:r>
            <a:r>
              <a:rPr lang="ar-IQ" sz="2000" dirty="0">
                <a:latin typeface="Times New Roman"/>
                <a:ea typeface="Times New Roman"/>
                <a:cs typeface="Simplified Arabic"/>
              </a:rPr>
              <a:t> فيما يتأخر من (2-5 يوم ) بعد خروج النورة المذكرة .</a:t>
            </a:r>
            <a:endParaRPr lang="en-US" sz="2000" dirty="0">
              <a:effectLst/>
              <a:latin typeface="Times New Roman"/>
              <a:ea typeface="Times New Roman"/>
            </a:endParaRPr>
          </a:p>
        </p:txBody>
      </p:sp>
    </p:spTree>
    <p:extLst>
      <p:ext uri="{BB962C8B-B14F-4D97-AF65-F5344CB8AC3E}">
        <p14:creationId xmlns:p14="http://schemas.microsoft.com/office/powerpoint/2010/main" val="3640444126"/>
      </p:ext>
    </p:extLst>
  </p:cSld>
  <p:clrMapOvr>
    <a:masterClrMapping/>
  </p:clrMapOvr>
  <p:transition spd="slow">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pPr algn="just"/>
            <a:r>
              <a:rPr lang="ar-IQ" sz="2800" u="sng" dirty="0">
                <a:ea typeface="Times New Roman"/>
                <a:cs typeface="Simplified Arabic"/>
              </a:rPr>
              <a:t>التهجين و التلقيح والاخصاب في الذرة الصفراء</a:t>
            </a:r>
            <a:r>
              <a:rPr lang="ar-IQ" sz="2800" dirty="0">
                <a:ea typeface="Times New Roman"/>
                <a:cs typeface="Simplified Arabic"/>
              </a:rPr>
              <a:t> :- في بداية برنامج التربية يجب ان يتم تحديد النباتات الاباء والتي يقصد بها النبات الاب المذكر الذي يعتبر مصدر لحبوب اللقاح وعادة يتم اخذ حبوب اللقاح من نباتات ذات صفات وراثية معروفه واختيار ايضا النبات الأم والذي يحتوي على النورة المؤنثة ثم بعد ذلك تجري عملية التأنيث للنبات الأم وذلك بإزالة أو قص النورة المذكرة من النبات ثم بعد ذلك تغليف النورات </a:t>
            </a:r>
            <a:r>
              <a:rPr lang="ar-IQ" sz="2800" dirty="0" err="1">
                <a:ea typeface="Times New Roman"/>
                <a:cs typeface="Simplified Arabic"/>
              </a:rPr>
              <a:t>المؤنثه</a:t>
            </a:r>
            <a:r>
              <a:rPr lang="ar-IQ" sz="2800" dirty="0">
                <a:ea typeface="Times New Roman"/>
                <a:cs typeface="Simplified Arabic"/>
              </a:rPr>
              <a:t> (بأكياس) لضمان عدم تلوثها بحبوب لقاح غريبه ثم بعد ذلك وعند وصول الحريرة الى مرحلة التفتح يتم نقل حبوب اللقاح من النبات المذكر ووضعها على مياسم الزهرة </a:t>
            </a:r>
            <a:r>
              <a:rPr lang="ar-IQ" sz="2800" dirty="0" err="1">
                <a:ea typeface="Times New Roman"/>
                <a:cs typeface="Simplified Arabic"/>
              </a:rPr>
              <a:t>المؤنثه</a:t>
            </a:r>
            <a:r>
              <a:rPr lang="ar-IQ" sz="2800" dirty="0">
                <a:ea typeface="Times New Roman"/>
                <a:cs typeface="Simplified Arabic"/>
              </a:rPr>
              <a:t> وأعاده التغليف مره اخرى .  وأخيرا يتم وضع بطاقة المعلومات الخاصة بالنبات وتحتوي البطاقة على تاريخ اجراء عمليتي التأنيث والتهجين واسم الشخص القائم بالعملية وموعد الزراعة . </a:t>
            </a:r>
            <a:endParaRPr lang="ar-SA" sz="2800" b="1" dirty="0">
              <a:solidFill>
                <a:srgbClr val="FFC000"/>
              </a:solidFill>
              <a:latin typeface="Aharoni" pitchFamily="2" charset="-79"/>
            </a:endParaRPr>
          </a:p>
        </p:txBody>
      </p:sp>
    </p:spTree>
    <p:extLst>
      <p:ext uri="{BB962C8B-B14F-4D97-AF65-F5344CB8AC3E}">
        <p14:creationId xmlns:p14="http://schemas.microsoft.com/office/powerpoint/2010/main" val="786798143"/>
      </p:ext>
    </p:extLst>
  </p:cSld>
  <p:clrMapOvr>
    <a:masterClrMapping/>
  </p:clrMapOvr>
  <p:transition spd="slow">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pPr algn="r"/>
            <a:r>
              <a:rPr lang="ar-IQ" sz="1600" u="sng" dirty="0">
                <a:latin typeface="Times New Roman"/>
                <a:ea typeface="Times New Roman"/>
              </a:rPr>
              <a:t>تربية محصول فول الصويا</a:t>
            </a:r>
            <a:r>
              <a:rPr lang="ar-IQ" sz="1600" dirty="0">
                <a:latin typeface="Times New Roman"/>
                <a:ea typeface="Times New Roman"/>
                <a:cs typeface="Simplified Arabic"/>
              </a:rPr>
              <a:t> :-</a:t>
            </a:r>
            <a:endParaRPr lang="en-US" sz="1600" dirty="0">
              <a:latin typeface="Times New Roman"/>
              <a:ea typeface="Times New Roman"/>
            </a:endParaRPr>
          </a:p>
          <a:p>
            <a:pPr algn="just"/>
            <a:r>
              <a:rPr lang="ar-IQ" sz="2800" dirty="0">
                <a:latin typeface="Times New Roman"/>
                <a:ea typeface="Times New Roman"/>
                <a:cs typeface="Simplified Arabic"/>
              </a:rPr>
              <a:t>يعتبر محصول فول الصويا من المحاصيل البقولية المهمة وذلك </a:t>
            </a:r>
            <a:r>
              <a:rPr lang="ar-IQ" sz="2800" dirty="0" smtClean="0">
                <a:latin typeface="Times New Roman"/>
                <a:ea typeface="Times New Roman"/>
                <a:cs typeface="Simplified Arabic"/>
              </a:rPr>
              <a:t>لاعتبارها </a:t>
            </a:r>
            <a:r>
              <a:rPr lang="ar-IQ" sz="2800" dirty="0">
                <a:latin typeface="Times New Roman"/>
                <a:ea typeface="Times New Roman"/>
                <a:cs typeface="Simplified Arabic"/>
              </a:rPr>
              <a:t>مصدر مهم للبروتين ويلاحظ بدء  النبات بالتزهير قبل توقف استطالة الساق ، تتكون الازهار في اباط الافرع الجانبية (المحصول ذاتي التلقيح) يكون ازهاره </a:t>
            </a:r>
            <a:r>
              <a:rPr lang="ar-IQ" sz="2800" u="sng" dirty="0">
                <a:latin typeface="Times New Roman"/>
                <a:ea typeface="Times New Roman"/>
                <a:cs typeface="Simplified Arabic"/>
              </a:rPr>
              <a:t>بشكل عناقيد</a:t>
            </a:r>
            <a:r>
              <a:rPr lang="ar-IQ" sz="2800" dirty="0">
                <a:latin typeface="Times New Roman"/>
                <a:ea typeface="Times New Roman"/>
                <a:cs typeface="Simplified Arabic"/>
              </a:rPr>
              <a:t> </a:t>
            </a:r>
            <a:r>
              <a:rPr lang="ar-IQ" sz="2800" dirty="0" smtClean="0">
                <a:latin typeface="Times New Roman"/>
                <a:ea typeface="Times New Roman"/>
                <a:cs typeface="Simplified Arabic"/>
              </a:rPr>
              <a:t>تتألف </a:t>
            </a:r>
            <a:r>
              <a:rPr lang="ar-IQ" sz="2800" dirty="0">
                <a:latin typeface="Times New Roman"/>
                <a:ea typeface="Times New Roman"/>
                <a:cs typeface="Simplified Arabic"/>
              </a:rPr>
              <a:t>الزهرة من (</a:t>
            </a:r>
            <a:r>
              <a:rPr lang="en-US" sz="2800" dirty="0">
                <a:latin typeface="Simplified Arabic"/>
                <a:ea typeface="Times New Roman"/>
              </a:rPr>
              <a:t>5</a:t>
            </a:r>
            <a:r>
              <a:rPr lang="ar-IQ" sz="2800" dirty="0">
                <a:latin typeface="Times New Roman"/>
                <a:ea typeface="Times New Roman"/>
                <a:cs typeface="Simplified Arabic"/>
              </a:rPr>
              <a:t>) اوراق تويجية تكون مفصولة وتحتوي الزهرة كذلك على عضو التأنيث وعشرة متوك تلتحم </a:t>
            </a:r>
            <a:r>
              <a:rPr lang="ar-IQ" sz="2800" dirty="0" err="1">
                <a:latin typeface="Times New Roman"/>
                <a:ea typeface="Times New Roman"/>
                <a:cs typeface="Simplified Arabic"/>
              </a:rPr>
              <a:t>المتوك</a:t>
            </a:r>
            <a:r>
              <a:rPr lang="ar-IQ" sz="2800" dirty="0">
                <a:latin typeface="Times New Roman"/>
                <a:ea typeface="Times New Roman"/>
                <a:cs typeface="Simplified Arabic"/>
              </a:rPr>
              <a:t> لتكون انبوبة حول المدقة وبالرغم من ان التلقيح ذاتي الا انه توجد نسبة من التلقيح الخلطي (</a:t>
            </a:r>
            <a:r>
              <a:rPr lang="en-US" sz="2800" dirty="0">
                <a:latin typeface="Simplified Arabic"/>
                <a:ea typeface="Times New Roman"/>
              </a:rPr>
              <a:t>1</a:t>
            </a:r>
            <a:r>
              <a:rPr lang="ar-IQ" sz="2800" dirty="0">
                <a:latin typeface="Times New Roman"/>
                <a:ea typeface="Times New Roman"/>
                <a:cs typeface="Simplified Arabic"/>
              </a:rPr>
              <a:t> % ) </a:t>
            </a:r>
            <a:r>
              <a:rPr lang="ar-IQ" sz="2800" u="sng" dirty="0">
                <a:latin typeface="Times New Roman"/>
                <a:ea typeface="Times New Roman"/>
                <a:cs typeface="Simplified Arabic"/>
              </a:rPr>
              <a:t>ويكون انتقال حبوب اللقاح بواسطة الحشرات لكون الحبة ثقيلة يصعب انتقالها بالهواء</a:t>
            </a:r>
            <a:r>
              <a:rPr lang="ar-IQ" sz="2800" dirty="0">
                <a:latin typeface="Times New Roman"/>
                <a:ea typeface="Times New Roman"/>
                <a:cs typeface="Simplified Arabic"/>
              </a:rPr>
              <a:t> .     </a:t>
            </a:r>
            <a:endParaRPr lang="en-US" sz="2800" dirty="0">
              <a:latin typeface="Times New Roman"/>
              <a:ea typeface="Times New Roman"/>
            </a:endParaRPr>
          </a:p>
          <a:p>
            <a:pPr algn="r"/>
            <a:r>
              <a:rPr lang="ar-IQ" sz="1600" dirty="0">
                <a:latin typeface="Times New Roman"/>
                <a:ea typeface="Times New Roman"/>
                <a:cs typeface="Simplified Arabic"/>
              </a:rPr>
              <a:t> </a:t>
            </a:r>
            <a:endParaRPr lang="en-US" sz="1600" dirty="0">
              <a:effectLst/>
              <a:latin typeface="Times New Roman"/>
              <a:ea typeface="Times New Roman"/>
            </a:endParaRPr>
          </a:p>
        </p:txBody>
      </p:sp>
    </p:spTree>
    <p:extLst>
      <p:ext uri="{BB962C8B-B14F-4D97-AF65-F5344CB8AC3E}">
        <p14:creationId xmlns:p14="http://schemas.microsoft.com/office/powerpoint/2010/main" val="2645269206"/>
      </p:ext>
    </p:extLst>
  </p:cSld>
  <p:clrMapOvr>
    <a:masterClrMapping/>
  </p:clrMapOvr>
  <p:transition spd="slow">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467544" y="476672"/>
            <a:ext cx="8064896" cy="5878532"/>
          </a:xfrm>
          <a:prstGeom prst="rect">
            <a:avLst/>
          </a:prstGeom>
        </p:spPr>
        <p:txBody>
          <a:bodyPr wrap="square">
            <a:spAutoFit/>
          </a:bodyPr>
          <a:lstStyle/>
          <a:p>
            <a:pPr algn="just"/>
            <a:r>
              <a:rPr lang="ar-IQ" sz="3200" b="1" u="sng" dirty="0">
                <a:latin typeface="Times New Roman"/>
                <a:ea typeface="Times New Roman"/>
              </a:rPr>
              <a:t>التأنيث للأخصاب والتلقيح</a:t>
            </a:r>
            <a:r>
              <a:rPr lang="ar-IQ" sz="3200" b="1" u="sng" dirty="0">
                <a:latin typeface="Times New Roman"/>
                <a:ea typeface="Times New Roman"/>
                <a:cs typeface="Simplified Arabic"/>
              </a:rPr>
              <a:t> </a:t>
            </a:r>
            <a:r>
              <a:rPr lang="ar-IQ" sz="2800" b="1" dirty="0">
                <a:latin typeface="Times New Roman"/>
                <a:ea typeface="Times New Roman"/>
                <a:cs typeface="Simplified Arabic"/>
              </a:rPr>
              <a:t>:-</a:t>
            </a:r>
            <a:endParaRPr lang="en-US" sz="2800" dirty="0">
              <a:latin typeface="Times New Roman"/>
              <a:ea typeface="Times New Roman"/>
            </a:endParaRPr>
          </a:p>
          <a:p>
            <a:pPr algn="just"/>
            <a:r>
              <a:rPr lang="ar-IQ" sz="2800" b="1" dirty="0">
                <a:latin typeface="Times New Roman"/>
                <a:ea typeface="Times New Roman"/>
                <a:cs typeface="Simplified Arabic"/>
              </a:rPr>
              <a:t>تكون عملية التلقيح صعبة لصغر الاجزاء الزهرية ، تكون الازهار جاهزة للتأنيث يعد ظهور البتلات (اوراق الزهرة التويجية </a:t>
            </a:r>
            <a:r>
              <a:rPr lang="ar-IQ" sz="2800" b="1" dirty="0" err="1">
                <a:latin typeface="Times New Roman"/>
                <a:ea typeface="Times New Roman"/>
                <a:cs typeface="Simplified Arabic"/>
              </a:rPr>
              <a:t>الملونه</a:t>
            </a:r>
            <a:r>
              <a:rPr lang="ar-IQ" sz="2800" b="1" dirty="0">
                <a:latin typeface="Times New Roman"/>
                <a:ea typeface="Times New Roman"/>
                <a:cs typeface="Simplified Arabic"/>
              </a:rPr>
              <a:t>) ويجب الانتباه من عدم حصول التلقيح الذاتي عند ازالة </a:t>
            </a:r>
            <a:r>
              <a:rPr lang="ar-IQ" sz="2800" b="1" dirty="0" err="1">
                <a:latin typeface="Times New Roman"/>
                <a:ea typeface="Times New Roman"/>
                <a:cs typeface="Simplified Arabic"/>
              </a:rPr>
              <a:t>المتوك</a:t>
            </a:r>
            <a:r>
              <a:rPr lang="ar-IQ" sz="2800" b="1" dirty="0">
                <a:latin typeface="Times New Roman"/>
                <a:ea typeface="Times New Roman"/>
                <a:cs typeface="Simplified Arabic"/>
              </a:rPr>
              <a:t> ويتم اختيار النبات الاب ان تكون </a:t>
            </a:r>
            <a:r>
              <a:rPr lang="ar-IQ" sz="2800" b="1" dirty="0" err="1">
                <a:latin typeface="Times New Roman"/>
                <a:ea typeface="Times New Roman"/>
                <a:cs typeface="Simplified Arabic"/>
              </a:rPr>
              <a:t>متوكه</a:t>
            </a:r>
            <a:r>
              <a:rPr lang="ar-IQ" sz="2800" b="1" dirty="0">
                <a:latin typeface="Times New Roman"/>
                <a:ea typeface="Times New Roman"/>
                <a:cs typeface="Simplified Arabic"/>
              </a:rPr>
              <a:t>  ذات حبوب لقاح ناضجة وتوضع على ميسم النورة المؤنثة ثم نغلق الازهار المؤنثة بعد ذلك .</a:t>
            </a:r>
            <a:endParaRPr lang="en-US" sz="2800" dirty="0">
              <a:latin typeface="Times New Roman"/>
              <a:ea typeface="Times New Roman"/>
            </a:endParaRPr>
          </a:p>
          <a:p>
            <a:pPr algn="just"/>
            <a:r>
              <a:rPr lang="ar-IQ" sz="3200" b="1" dirty="0">
                <a:latin typeface="Times New Roman"/>
                <a:ea typeface="Times New Roman"/>
              </a:rPr>
              <a:t> </a:t>
            </a:r>
            <a:endParaRPr lang="en-US" sz="2800" dirty="0">
              <a:latin typeface="Times New Roman"/>
              <a:ea typeface="Times New Roman"/>
            </a:endParaRPr>
          </a:p>
          <a:p>
            <a:pPr algn="just"/>
            <a:r>
              <a:rPr lang="ar-IQ" sz="3200" b="1" u="sng" dirty="0">
                <a:latin typeface="Times New Roman"/>
                <a:ea typeface="Times New Roman"/>
              </a:rPr>
              <a:t>العقم الذكري</a:t>
            </a:r>
            <a:r>
              <a:rPr lang="ar-IQ" sz="3200" b="1" dirty="0">
                <a:latin typeface="Times New Roman"/>
                <a:ea typeface="Times New Roman"/>
                <a:cs typeface="Simplified Arabic"/>
              </a:rPr>
              <a:t> </a:t>
            </a:r>
            <a:r>
              <a:rPr lang="ar-IQ" sz="2800" b="1" dirty="0">
                <a:latin typeface="Times New Roman"/>
                <a:ea typeface="Times New Roman"/>
                <a:cs typeface="Simplified Arabic"/>
              </a:rPr>
              <a:t>:-</a:t>
            </a:r>
            <a:endParaRPr lang="en-US" sz="2800" dirty="0">
              <a:latin typeface="Times New Roman"/>
              <a:ea typeface="Times New Roman"/>
            </a:endParaRPr>
          </a:p>
          <a:p>
            <a:pPr algn="just"/>
            <a:r>
              <a:rPr lang="ar-IQ" sz="2800" b="1" dirty="0" err="1">
                <a:latin typeface="Times New Roman"/>
                <a:ea typeface="Times New Roman"/>
                <a:cs typeface="Simplified Arabic"/>
              </a:rPr>
              <a:t>أكتشفت</a:t>
            </a:r>
            <a:r>
              <a:rPr lang="ar-IQ" sz="2800" b="1" dirty="0">
                <a:latin typeface="Times New Roman"/>
                <a:ea typeface="Times New Roman"/>
                <a:cs typeface="Simplified Arabic"/>
              </a:rPr>
              <a:t> هذه الظاهرة  لهذا المحصول وبالتالي تم التغلب على الصعوبات التي </a:t>
            </a:r>
            <a:r>
              <a:rPr lang="ar-IQ" sz="2800" b="1" dirty="0" err="1">
                <a:latin typeface="Times New Roman"/>
                <a:ea typeface="Times New Roman"/>
                <a:cs typeface="Simplified Arabic"/>
              </a:rPr>
              <a:t>يواجهها</a:t>
            </a:r>
            <a:r>
              <a:rPr lang="ar-IQ" sz="2800" b="1" dirty="0">
                <a:latin typeface="Times New Roman"/>
                <a:ea typeface="Times New Roman"/>
                <a:cs typeface="Simplified Arabic"/>
              </a:rPr>
              <a:t> مربي النبات عند اجراء التأنيث لأزهار هذا المحصول ولوحظ انه تم التمكن من نقل جين العقم الذكري عن طريق التهجين الرجعي كما وفر  استخدام العقم الذري فرصة لتوسيع الاصول الوراثية المستعملة للتهجين وذلك </a:t>
            </a:r>
            <a:r>
              <a:rPr lang="ar-IQ" sz="2800" b="1" dirty="0" err="1">
                <a:latin typeface="Times New Roman"/>
                <a:ea typeface="Times New Roman"/>
                <a:cs typeface="Simplified Arabic"/>
              </a:rPr>
              <a:t>بأدخال</a:t>
            </a:r>
            <a:r>
              <a:rPr lang="ar-IQ" sz="2800" b="1" dirty="0">
                <a:latin typeface="Times New Roman"/>
                <a:ea typeface="Times New Roman"/>
                <a:cs typeface="Simplified Arabic"/>
              </a:rPr>
              <a:t> اكبر عدد من الاباء .</a:t>
            </a:r>
            <a:endParaRPr lang="en-US" sz="2800" dirty="0">
              <a:effectLst/>
              <a:latin typeface="Times New Roman"/>
              <a:ea typeface="Times New Roman"/>
            </a:endParaRPr>
          </a:p>
        </p:txBody>
      </p:sp>
    </p:spTree>
    <p:extLst>
      <p:ext uri="{BB962C8B-B14F-4D97-AF65-F5344CB8AC3E}">
        <p14:creationId xmlns:p14="http://schemas.microsoft.com/office/powerpoint/2010/main" val="4163593000"/>
      </p:ext>
    </p:extLst>
  </p:cSld>
  <p:clrMapOvr>
    <a:masterClrMapping/>
  </p:clrMapOvr>
  <p:transition spd="slow">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323528" y="548680"/>
            <a:ext cx="8424936" cy="5355312"/>
          </a:xfrm>
          <a:prstGeom prst="rect">
            <a:avLst/>
          </a:prstGeom>
        </p:spPr>
        <p:txBody>
          <a:bodyPr wrap="square">
            <a:spAutoFit/>
          </a:bodyPr>
          <a:lstStyle/>
          <a:p>
            <a:r>
              <a:rPr lang="ar-IQ" sz="3600" b="1" u="sng" dirty="0">
                <a:latin typeface="Times New Roman"/>
                <a:ea typeface="Times New Roman"/>
              </a:rPr>
              <a:t>أهداف تربية هذا المحصول</a:t>
            </a:r>
            <a:r>
              <a:rPr lang="ar-IQ" sz="3600" b="1" dirty="0">
                <a:latin typeface="Times New Roman"/>
                <a:ea typeface="Times New Roman"/>
              </a:rPr>
              <a:t> </a:t>
            </a:r>
            <a:r>
              <a:rPr lang="ar-IQ" sz="3200" b="1" dirty="0">
                <a:latin typeface="Times New Roman"/>
                <a:ea typeface="Times New Roman"/>
              </a:rPr>
              <a:t>:- </a:t>
            </a:r>
            <a:endParaRPr lang="en-US" sz="3200" dirty="0">
              <a:latin typeface="Times New Roman"/>
              <a:ea typeface="Times New Roman"/>
            </a:endParaRPr>
          </a:p>
          <a:p>
            <a:r>
              <a:rPr lang="ar-IQ" sz="3200" b="1" dirty="0">
                <a:latin typeface="Times New Roman"/>
                <a:ea typeface="Times New Roman"/>
              </a:rPr>
              <a:t>1- زيادة حاصل البذور </a:t>
            </a:r>
            <a:r>
              <a:rPr lang="ar-IQ" sz="3200" b="1" dirty="0" smtClean="0">
                <a:latin typeface="Times New Roman"/>
                <a:ea typeface="Times New Roman"/>
              </a:rPr>
              <a:t>.</a:t>
            </a:r>
          </a:p>
          <a:p>
            <a:endParaRPr lang="en-US" sz="3200" dirty="0">
              <a:latin typeface="Times New Roman"/>
              <a:ea typeface="Times New Roman"/>
            </a:endParaRPr>
          </a:p>
          <a:p>
            <a:r>
              <a:rPr lang="ar-IQ" sz="3200" b="1" dirty="0">
                <a:latin typeface="Times New Roman"/>
                <a:ea typeface="Times New Roman"/>
              </a:rPr>
              <a:t>2- انتاج اصناف مقاومة للانفراط </a:t>
            </a:r>
            <a:r>
              <a:rPr lang="ar-IQ" sz="3200" b="1" dirty="0" smtClean="0">
                <a:latin typeface="Times New Roman"/>
                <a:ea typeface="Times New Roman"/>
              </a:rPr>
              <a:t>.</a:t>
            </a:r>
          </a:p>
          <a:p>
            <a:endParaRPr lang="en-US" sz="3200" dirty="0">
              <a:latin typeface="Times New Roman"/>
              <a:ea typeface="Times New Roman"/>
            </a:endParaRPr>
          </a:p>
          <a:p>
            <a:r>
              <a:rPr lang="ar-IQ" sz="3200" b="1" dirty="0">
                <a:latin typeface="Times New Roman"/>
                <a:ea typeface="Times New Roman"/>
              </a:rPr>
              <a:t>3- انتاج اصناف مقاومة للبرد والجفاف </a:t>
            </a:r>
            <a:r>
              <a:rPr lang="ar-IQ" sz="3200" b="1" dirty="0" smtClean="0">
                <a:latin typeface="Times New Roman"/>
                <a:ea typeface="Times New Roman"/>
              </a:rPr>
              <a:t>.</a:t>
            </a:r>
          </a:p>
          <a:p>
            <a:endParaRPr lang="en-US" sz="3200" dirty="0">
              <a:latin typeface="Times New Roman"/>
              <a:ea typeface="Times New Roman"/>
            </a:endParaRPr>
          </a:p>
          <a:p>
            <a:r>
              <a:rPr lang="ar-IQ" sz="3200" b="1" dirty="0">
                <a:latin typeface="Times New Roman"/>
                <a:ea typeface="Times New Roman"/>
              </a:rPr>
              <a:t>4- تحسين نوعية البذور برفع محتواها من </a:t>
            </a:r>
            <a:r>
              <a:rPr lang="ar-IQ" sz="3200" b="1" dirty="0" smtClean="0">
                <a:latin typeface="Times New Roman"/>
                <a:ea typeface="Times New Roman"/>
              </a:rPr>
              <a:t>البروتين والزيت .</a:t>
            </a:r>
          </a:p>
          <a:p>
            <a:endParaRPr lang="en-US" sz="3200" dirty="0">
              <a:latin typeface="Times New Roman"/>
              <a:ea typeface="Times New Roman"/>
            </a:endParaRPr>
          </a:p>
          <a:p>
            <a:r>
              <a:rPr lang="ar-IQ" sz="3200" b="1" dirty="0">
                <a:latin typeface="Times New Roman"/>
                <a:ea typeface="Times New Roman"/>
              </a:rPr>
              <a:t>5- رفع قابلية النبات على تثبيت النتروجين في التربة .</a:t>
            </a:r>
            <a:endParaRPr lang="en-US" sz="3200" dirty="0">
              <a:latin typeface="Times New Roman"/>
              <a:ea typeface="Times New Roman"/>
            </a:endParaRPr>
          </a:p>
          <a:p>
            <a:r>
              <a:rPr lang="ar-IQ" b="1" dirty="0">
                <a:solidFill>
                  <a:srgbClr val="FF0000"/>
                </a:solidFill>
                <a:latin typeface="Times New Roman"/>
                <a:ea typeface="Times New Roman"/>
                <a:cs typeface="Simplified Arabic"/>
              </a:rPr>
              <a:t> </a:t>
            </a:r>
            <a:endParaRPr lang="en-US" dirty="0">
              <a:effectLst/>
              <a:latin typeface="Times New Roman"/>
              <a:ea typeface="Times New Roman"/>
            </a:endParaRPr>
          </a:p>
        </p:txBody>
      </p:sp>
    </p:spTree>
    <p:extLst>
      <p:ext uri="{BB962C8B-B14F-4D97-AF65-F5344CB8AC3E}">
        <p14:creationId xmlns:p14="http://schemas.microsoft.com/office/powerpoint/2010/main" val="1844541714"/>
      </p:ext>
    </p:extLst>
  </p:cSld>
  <p:clrMapOvr>
    <a:masterClrMapping/>
  </p:clrMapOvr>
  <p:transition spd="slow">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fontScale="85000" lnSpcReduction="20000"/>
          </a:bodyPr>
          <a:lstStyle/>
          <a:p>
            <a:pPr algn="r"/>
            <a:r>
              <a:rPr lang="ar-IQ" sz="2800" u="sng" dirty="0">
                <a:latin typeface="Times New Roman"/>
                <a:ea typeface="Times New Roman"/>
              </a:rPr>
              <a:t>تربية محصول زهرة الشمس</a:t>
            </a:r>
            <a:r>
              <a:rPr lang="ar-IQ" sz="2800" dirty="0">
                <a:latin typeface="Times New Roman"/>
                <a:ea typeface="Times New Roman"/>
              </a:rPr>
              <a:t> :-</a:t>
            </a:r>
            <a:endParaRPr lang="en-US" sz="2800" dirty="0">
              <a:latin typeface="Times New Roman"/>
              <a:ea typeface="Times New Roman"/>
            </a:endParaRPr>
          </a:p>
          <a:p>
            <a:pPr algn="r"/>
            <a:r>
              <a:rPr lang="ar-IQ" sz="2800" dirty="0">
                <a:latin typeface="Times New Roman"/>
                <a:ea typeface="Times New Roman"/>
              </a:rPr>
              <a:t>محصول خلطي التلقيح  يعود الى العائلة المركبة وهو محصول زيتي يمتاز بنوعيته العالية ومن اهم اهداف تربية هذا المحصول :-</a:t>
            </a:r>
            <a:endParaRPr lang="en-US" sz="2800" dirty="0">
              <a:latin typeface="Times New Roman"/>
              <a:ea typeface="Times New Roman"/>
            </a:endParaRPr>
          </a:p>
          <a:p>
            <a:pPr algn="r"/>
            <a:r>
              <a:rPr lang="ar-IQ" sz="2800" dirty="0">
                <a:latin typeface="Times New Roman"/>
                <a:ea typeface="Times New Roman"/>
              </a:rPr>
              <a:t>1- تحسين حاصل البذور </a:t>
            </a:r>
            <a:r>
              <a:rPr lang="ar-IQ" sz="2800" dirty="0" smtClean="0">
                <a:latin typeface="Times New Roman"/>
                <a:ea typeface="Times New Roman"/>
              </a:rPr>
              <a:t>.</a:t>
            </a:r>
          </a:p>
          <a:p>
            <a:pPr algn="r"/>
            <a:endParaRPr lang="en-US" sz="2800" dirty="0">
              <a:latin typeface="Times New Roman"/>
              <a:ea typeface="Times New Roman"/>
            </a:endParaRPr>
          </a:p>
          <a:p>
            <a:pPr algn="r"/>
            <a:r>
              <a:rPr lang="ar-IQ" sz="2800" dirty="0">
                <a:latin typeface="Times New Roman"/>
                <a:ea typeface="Times New Roman"/>
              </a:rPr>
              <a:t>2- استنباط اصناف مبكرة وقصيرة وملائمة للحصاد الميكانيكي </a:t>
            </a:r>
            <a:r>
              <a:rPr lang="ar-IQ" sz="2800" dirty="0" smtClean="0">
                <a:latin typeface="Times New Roman"/>
                <a:ea typeface="Times New Roman"/>
              </a:rPr>
              <a:t>.</a:t>
            </a:r>
          </a:p>
          <a:p>
            <a:pPr algn="r"/>
            <a:endParaRPr lang="en-US" sz="2800" dirty="0">
              <a:latin typeface="Times New Roman"/>
              <a:ea typeface="Times New Roman"/>
            </a:endParaRPr>
          </a:p>
          <a:p>
            <a:pPr algn="r"/>
            <a:r>
              <a:rPr lang="ar-IQ" sz="2800" dirty="0">
                <a:latin typeface="Times New Roman"/>
                <a:ea typeface="Times New Roman"/>
              </a:rPr>
              <a:t>3- التجانس في نوع النبات </a:t>
            </a:r>
            <a:r>
              <a:rPr lang="ar-IQ" sz="2800" dirty="0" smtClean="0">
                <a:latin typeface="Times New Roman"/>
                <a:ea typeface="Times New Roman"/>
              </a:rPr>
              <a:t>.</a:t>
            </a:r>
          </a:p>
          <a:p>
            <a:pPr algn="r"/>
            <a:endParaRPr lang="en-US" sz="2800" dirty="0">
              <a:latin typeface="Times New Roman"/>
              <a:ea typeface="Times New Roman"/>
            </a:endParaRPr>
          </a:p>
          <a:p>
            <a:pPr algn="r"/>
            <a:r>
              <a:rPr lang="ar-IQ" sz="2800" dirty="0">
                <a:latin typeface="Times New Roman"/>
                <a:ea typeface="Times New Roman"/>
              </a:rPr>
              <a:t>4- استنباط اصناف مقاومة للأمراض و الحشرات </a:t>
            </a:r>
            <a:r>
              <a:rPr lang="ar-IQ" sz="2800" dirty="0" smtClean="0">
                <a:latin typeface="Times New Roman"/>
                <a:ea typeface="Times New Roman"/>
              </a:rPr>
              <a:t>.</a:t>
            </a:r>
          </a:p>
          <a:p>
            <a:pPr algn="r"/>
            <a:endParaRPr lang="en-US" sz="2800" dirty="0">
              <a:latin typeface="Times New Roman"/>
              <a:ea typeface="Times New Roman"/>
            </a:endParaRPr>
          </a:p>
          <a:p>
            <a:pPr algn="r"/>
            <a:r>
              <a:rPr lang="ar-IQ" sz="2800" dirty="0">
                <a:latin typeface="Times New Roman"/>
                <a:ea typeface="Times New Roman"/>
              </a:rPr>
              <a:t>5- رفع نسبة الزيت </a:t>
            </a:r>
            <a:r>
              <a:rPr lang="ar-IQ" sz="2800" dirty="0" smtClean="0">
                <a:latin typeface="Times New Roman"/>
                <a:ea typeface="Times New Roman"/>
              </a:rPr>
              <a:t>.</a:t>
            </a:r>
          </a:p>
          <a:p>
            <a:pPr algn="r"/>
            <a:endParaRPr lang="en-US" sz="2800" dirty="0">
              <a:latin typeface="Times New Roman"/>
              <a:ea typeface="Times New Roman"/>
            </a:endParaRPr>
          </a:p>
          <a:p>
            <a:pPr algn="r"/>
            <a:r>
              <a:rPr lang="ar-IQ" sz="2800" dirty="0">
                <a:latin typeface="Times New Roman"/>
                <a:ea typeface="Times New Roman"/>
              </a:rPr>
              <a:t>6- رفع نسبة الحبة ( البذرة الى القشرة ) </a:t>
            </a:r>
            <a:r>
              <a:rPr lang="ar-IQ" sz="2800" dirty="0" smtClean="0">
                <a:latin typeface="Times New Roman"/>
                <a:ea typeface="Times New Roman"/>
              </a:rPr>
              <a:t>.</a:t>
            </a:r>
          </a:p>
          <a:p>
            <a:pPr algn="r"/>
            <a:endParaRPr lang="en-US" sz="2800" dirty="0">
              <a:latin typeface="Times New Roman"/>
              <a:ea typeface="Times New Roman"/>
            </a:endParaRPr>
          </a:p>
          <a:p>
            <a:pPr algn="r"/>
            <a:r>
              <a:rPr lang="ar-IQ" sz="2800" dirty="0">
                <a:latin typeface="Times New Roman"/>
                <a:ea typeface="Times New Roman"/>
              </a:rPr>
              <a:t>7- تجانس في حجم البذور .</a:t>
            </a:r>
            <a:endParaRPr lang="en-US" sz="2800" dirty="0">
              <a:latin typeface="Times New Roman"/>
              <a:ea typeface="Times New Roman"/>
            </a:endParaRPr>
          </a:p>
          <a:p>
            <a:pPr algn="r"/>
            <a:r>
              <a:rPr lang="ar-IQ" sz="1600" dirty="0">
                <a:latin typeface="Times New Roman"/>
                <a:ea typeface="Times New Roman"/>
              </a:rPr>
              <a:t> </a:t>
            </a:r>
            <a:endParaRPr lang="en-US" sz="1600" dirty="0">
              <a:effectLst/>
              <a:latin typeface="Times New Roman"/>
              <a:ea typeface="Times New Roman"/>
            </a:endParaRPr>
          </a:p>
        </p:txBody>
      </p:sp>
    </p:spTree>
    <p:extLst>
      <p:ext uri="{BB962C8B-B14F-4D97-AF65-F5344CB8AC3E}">
        <p14:creationId xmlns:p14="http://schemas.microsoft.com/office/powerpoint/2010/main" val="2239412408"/>
      </p:ext>
    </p:extLst>
  </p:cSld>
  <p:clrMapOvr>
    <a:masterClrMapping/>
  </p:clrMapOvr>
  <p:transition spd="slow">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683568" y="1052736"/>
            <a:ext cx="8136904" cy="3600986"/>
          </a:xfrm>
          <a:prstGeom prst="rect">
            <a:avLst/>
          </a:prstGeom>
        </p:spPr>
        <p:txBody>
          <a:bodyPr wrap="square">
            <a:spAutoFit/>
          </a:bodyPr>
          <a:lstStyle/>
          <a:p>
            <a:pPr algn="just"/>
            <a:r>
              <a:rPr lang="ar-SA" sz="3600" b="1" u="sng" dirty="0">
                <a:latin typeface="Times New Roman"/>
                <a:ea typeface="Times New Roman"/>
              </a:rPr>
              <a:t>دور البيئة في اداء المحاصيل</a:t>
            </a:r>
            <a:r>
              <a:rPr lang="ar-SA" sz="3600" b="1" dirty="0">
                <a:latin typeface="Times New Roman"/>
                <a:ea typeface="Times New Roman"/>
              </a:rPr>
              <a:t> </a:t>
            </a:r>
            <a:r>
              <a:rPr lang="ar-SA" sz="3200" b="1" dirty="0">
                <a:latin typeface="Times New Roman"/>
                <a:ea typeface="Times New Roman"/>
              </a:rPr>
              <a:t>:-</a:t>
            </a:r>
            <a:endParaRPr lang="en-US" sz="3200" dirty="0">
              <a:latin typeface="Times New Roman"/>
              <a:ea typeface="Times New Roman"/>
            </a:endParaRPr>
          </a:p>
          <a:p>
            <a:pPr algn="just"/>
            <a:r>
              <a:rPr lang="ar-SA" sz="3200" b="1" dirty="0">
                <a:latin typeface="Times New Roman"/>
                <a:ea typeface="Times New Roman"/>
              </a:rPr>
              <a:t>لقد تبين ان للبيئة المحيطة بالمحصول تأثير كبير على اداء هذه المحاصيل سواء كانت هذه الظروف مناخية او ظروف تربة اذ كلما كانت الظروف المحيطة بالمحصول منظمة جيدا كلما اظهرت اداء افضل اذ وجد مثلا ان مقدار وطبيعة استجابة النبات لإضافة الاسمدة المختلفة وخصوصا </a:t>
            </a:r>
            <a:r>
              <a:rPr lang="ar-SA" sz="3200" b="1" dirty="0" err="1">
                <a:latin typeface="Times New Roman"/>
                <a:ea typeface="Times New Roman"/>
              </a:rPr>
              <a:t>النتروجينية</a:t>
            </a:r>
            <a:r>
              <a:rPr lang="ar-SA" sz="3200" b="1" dirty="0">
                <a:latin typeface="Times New Roman"/>
                <a:ea typeface="Times New Roman"/>
              </a:rPr>
              <a:t> من الامور المهمة والمؤثرة على تطور المحصول .</a:t>
            </a:r>
            <a:endParaRPr lang="en-US" sz="3200" dirty="0">
              <a:effectLst/>
              <a:latin typeface="Times New Roman"/>
              <a:ea typeface="Times New Roman"/>
            </a:endParaRPr>
          </a:p>
        </p:txBody>
      </p:sp>
    </p:spTree>
    <p:extLst>
      <p:ext uri="{BB962C8B-B14F-4D97-AF65-F5344CB8AC3E}">
        <p14:creationId xmlns:p14="http://schemas.microsoft.com/office/powerpoint/2010/main" val="4282911975"/>
      </p:ext>
    </p:extLst>
  </p:cSld>
  <p:clrMapOvr>
    <a:masterClrMapping/>
  </p:clrMapOvr>
  <p:transition spd="slow">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467544" y="751344"/>
            <a:ext cx="8352928" cy="5262979"/>
          </a:xfrm>
          <a:prstGeom prst="rect">
            <a:avLst/>
          </a:prstGeom>
        </p:spPr>
        <p:txBody>
          <a:bodyPr wrap="square">
            <a:spAutoFit/>
          </a:bodyPr>
          <a:lstStyle/>
          <a:p>
            <a:r>
              <a:rPr lang="ar-IQ" sz="2400" b="1" u="sng" dirty="0">
                <a:latin typeface="Times New Roman"/>
                <a:ea typeface="Times New Roman"/>
                <a:cs typeface="Simplified Arabic"/>
              </a:rPr>
              <a:t>الوصف النباتي لمحصول زهرة الشمس</a:t>
            </a:r>
            <a:r>
              <a:rPr lang="ar-IQ" sz="2400" b="1" dirty="0">
                <a:latin typeface="Times New Roman"/>
                <a:ea typeface="Times New Roman"/>
                <a:cs typeface="Simplified Arabic"/>
              </a:rPr>
              <a:t> :-</a:t>
            </a:r>
            <a:endParaRPr lang="en-US" sz="2400" dirty="0">
              <a:latin typeface="Times New Roman"/>
              <a:ea typeface="Times New Roman"/>
            </a:endParaRPr>
          </a:p>
          <a:p>
            <a:r>
              <a:rPr lang="ar-IQ" sz="2400" b="1" dirty="0">
                <a:latin typeface="Times New Roman"/>
                <a:ea typeface="Times New Roman"/>
                <a:cs typeface="Simplified Arabic"/>
              </a:rPr>
              <a:t>تمثل الاقراص والرؤوس المستديرة النورة الزهرية في هذا المحصول ويتراوح قطرها من (8-40) سم وتختلف حسب الاصناف . في الاصناف الخاصة بالزيت يتراوح قطرها من (12-20) سم . يحتوي القرص على نوعين من الازهار :-</a:t>
            </a:r>
            <a:endParaRPr lang="en-US" sz="2400" dirty="0">
              <a:latin typeface="Times New Roman"/>
              <a:ea typeface="Times New Roman"/>
            </a:endParaRPr>
          </a:p>
          <a:p>
            <a:r>
              <a:rPr lang="ar-IQ" sz="2400" b="1" dirty="0" smtClean="0">
                <a:latin typeface="Times New Roman"/>
                <a:ea typeface="Times New Roman"/>
                <a:cs typeface="Simplified Arabic"/>
              </a:rPr>
              <a:t>1-</a:t>
            </a:r>
            <a:r>
              <a:rPr lang="ar-IQ" sz="2400" b="1" u="sng" dirty="0" smtClean="0">
                <a:latin typeface="Times New Roman"/>
                <a:ea typeface="Times New Roman"/>
                <a:cs typeface="Simplified Arabic"/>
              </a:rPr>
              <a:t>الازهار </a:t>
            </a:r>
            <a:r>
              <a:rPr lang="ar-IQ" sz="2400" b="1" u="sng" dirty="0">
                <a:latin typeface="Times New Roman"/>
                <a:ea typeface="Times New Roman"/>
                <a:cs typeface="Simplified Arabic"/>
              </a:rPr>
              <a:t>القرصية</a:t>
            </a:r>
            <a:r>
              <a:rPr lang="ar-IQ" sz="2400" b="1" dirty="0">
                <a:latin typeface="Times New Roman"/>
                <a:ea typeface="Times New Roman"/>
                <a:cs typeface="Simplified Arabic"/>
              </a:rPr>
              <a:t> :- فهي الازهار التي تملئ القرص عدا محيط الزهرة ويتراوح عددها من (600- 1200) زهرة وتظهر اعلى كل زهرة قرصية ميسم ذي فرعين وتحيط بها الاوراق التويجية الصغيرة ، تتصل حافاتها الجانبية مع بعضها لتشكل انبوبا حول المدقة . اما الاوراق الكأسية فتحورت الى خيوط دقيقة </a:t>
            </a:r>
            <a:r>
              <a:rPr lang="ar-IQ" sz="2400" b="1" dirty="0" err="1">
                <a:latin typeface="Times New Roman"/>
                <a:ea typeface="Times New Roman"/>
                <a:cs typeface="Simplified Arabic"/>
              </a:rPr>
              <a:t>تشبة</a:t>
            </a:r>
            <a:r>
              <a:rPr lang="ar-IQ" sz="2400" b="1" dirty="0">
                <a:latin typeface="Times New Roman"/>
                <a:ea typeface="Times New Roman"/>
                <a:cs typeface="Simplified Arabic"/>
              </a:rPr>
              <a:t> الزغب ، و يقع المبيض في الجزء القاعدي من الزهرة كما تقع الاسدية حول القلم او تتحد مع المتك مكونه انبوبة تحيط بالمدقة اما خيوطها فتكون طليقة . </a:t>
            </a:r>
            <a:endParaRPr lang="en-US" sz="2400" dirty="0">
              <a:latin typeface="Times New Roman"/>
              <a:ea typeface="Times New Roman"/>
            </a:endParaRPr>
          </a:p>
          <a:p>
            <a:r>
              <a:rPr lang="ar-IQ" sz="2400" b="1" dirty="0" smtClean="0">
                <a:ea typeface="Times New Roman"/>
                <a:cs typeface="Simplified Arabic"/>
              </a:rPr>
              <a:t>2-</a:t>
            </a:r>
            <a:r>
              <a:rPr lang="ar-IQ" sz="2400" b="1" u="sng" dirty="0" smtClean="0">
                <a:ea typeface="Times New Roman"/>
                <a:cs typeface="Simplified Arabic"/>
              </a:rPr>
              <a:t>الازهار </a:t>
            </a:r>
            <a:r>
              <a:rPr lang="ar-IQ" sz="2400" b="1" u="sng" dirty="0">
                <a:ea typeface="Times New Roman"/>
                <a:cs typeface="Simplified Arabic"/>
              </a:rPr>
              <a:t>الشعاعية</a:t>
            </a:r>
            <a:r>
              <a:rPr lang="ar-IQ" sz="2400" b="1" dirty="0">
                <a:ea typeface="Times New Roman"/>
                <a:cs typeface="Simplified Arabic"/>
              </a:rPr>
              <a:t> :- تنتظم الازهار الشعاعية على محيط القرص بما يشبه الشعاع ويتميز بوجود اوراق تويجية صفراء اللون  طويلة على الجانب الخارجي للزهرة وكأس متحور . كما تحتوي على المدقة والتي تحتوي على ميسم ذي فرعين ولا تحتوي على اسدية أي انها ازهار ناقصة </a:t>
            </a:r>
            <a:r>
              <a:rPr lang="ar-IQ" sz="2400" b="1" dirty="0" smtClean="0">
                <a:ea typeface="Times New Roman"/>
                <a:cs typeface="Simplified Arabic"/>
              </a:rPr>
              <a:t>.</a:t>
            </a:r>
            <a:endParaRPr lang="ar-IQ" sz="2400" dirty="0"/>
          </a:p>
        </p:txBody>
      </p:sp>
    </p:spTree>
    <p:extLst>
      <p:ext uri="{BB962C8B-B14F-4D97-AF65-F5344CB8AC3E}">
        <p14:creationId xmlns:p14="http://schemas.microsoft.com/office/powerpoint/2010/main" val="1860570259"/>
      </p:ext>
    </p:extLst>
  </p:cSld>
  <p:clrMapOvr>
    <a:masterClrMapping/>
  </p:clrMapOvr>
  <p:transition spd="slow">
    <p:wedg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467544" y="692696"/>
            <a:ext cx="8064896" cy="6001643"/>
          </a:xfrm>
          <a:prstGeom prst="rect">
            <a:avLst/>
          </a:prstGeom>
        </p:spPr>
        <p:txBody>
          <a:bodyPr wrap="square">
            <a:spAutoFit/>
          </a:bodyPr>
          <a:lstStyle/>
          <a:p>
            <a:pPr algn="just"/>
            <a:r>
              <a:rPr lang="ar-IQ" sz="3200" b="1" u="sng" dirty="0">
                <a:latin typeface="Times New Roman"/>
                <a:ea typeface="Times New Roman"/>
                <a:cs typeface="Simplified Arabic"/>
              </a:rPr>
              <a:t>التلقيح في محصول زهرة الشمس</a:t>
            </a:r>
            <a:r>
              <a:rPr lang="ar-IQ" sz="3200" b="1" dirty="0">
                <a:latin typeface="Times New Roman"/>
                <a:ea typeface="Times New Roman"/>
                <a:cs typeface="Simplified Arabic"/>
              </a:rPr>
              <a:t> :-</a:t>
            </a:r>
            <a:endParaRPr lang="en-US" sz="3200" dirty="0">
              <a:latin typeface="Times New Roman"/>
              <a:ea typeface="Times New Roman"/>
            </a:endParaRPr>
          </a:p>
          <a:p>
            <a:pPr algn="just"/>
            <a:r>
              <a:rPr lang="ar-IQ" sz="3200" b="1" dirty="0">
                <a:latin typeface="Times New Roman"/>
                <a:ea typeface="Times New Roman"/>
                <a:cs typeface="Simplified Arabic"/>
              </a:rPr>
              <a:t>ان محصول زهرة الشمس محصول خلطي التلقيح ويتم التلقيح فيه بواسطة الحشرات ونسبة قليلة بواسطة الرياح ، تتم عملة التربية لهذا المحصول بأجراء عملية التأنيث اولا عن طريق رفع انابيب </a:t>
            </a:r>
            <a:r>
              <a:rPr lang="ar-IQ" sz="3200" b="1" dirty="0" err="1">
                <a:latin typeface="Times New Roman"/>
                <a:ea typeface="Times New Roman"/>
                <a:cs typeface="Simplified Arabic"/>
              </a:rPr>
              <a:t>المتوك</a:t>
            </a:r>
            <a:r>
              <a:rPr lang="ar-IQ" sz="3200" b="1" dirty="0">
                <a:latin typeface="Times New Roman"/>
                <a:ea typeface="Times New Roman"/>
                <a:cs typeface="Simplified Arabic"/>
              </a:rPr>
              <a:t> بواسطة الملاقط وتتم هذه العملية في الصباح الباكر (لكي </a:t>
            </a:r>
            <a:r>
              <a:rPr lang="ar-IQ" sz="3200" b="1" dirty="0" err="1">
                <a:latin typeface="Times New Roman"/>
                <a:ea typeface="Times New Roman"/>
                <a:cs typeface="Simplified Arabic"/>
              </a:rPr>
              <a:t>لاتذبل</a:t>
            </a:r>
            <a:r>
              <a:rPr lang="ar-IQ" sz="3200" b="1" dirty="0">
                <a:latin typeface="Times New Roman"/>
                <a:ea typeface="Times New Roman"/>
                <a:cs typeface="Simplified Arabic"/>
              </a:rPr>
              <a:t> الازهار) . ثم تنقل حبوب اللقاح من النبات المذكر ويمكن الاستدلال على نجاح عملية التلقيح عن طريق ملاحظة ذبول المياسم . الا ان صعوبة اجراء عملية التأنيث دفعت مربي النبات الى استخدام النباتات العقيمة ذكريا </a:t>
            </a:r>
            <a:r>
              <a:rPr lang="ar-IQ" sz="3200" b="1" dirty="0" smtClean="0">
                <a:latin typeface="Times New Roman"/>
                <a:ea typeface="Times New Roman"/>
                <a:cs typeface="Simplified Arabic"/>
              </a:rPr>
              <a:t>لإنتاج </a:t>
            </a:r>
            <a:r>
              <a:rPr lang="ar-IQ" sz="3200" b="1" dirty="0">
                <a:latin typeface="Times New Roman"/>
                <a:ea typeface="Times New Roman"/>
                <a:cs typeface="Simplified Arabic"/>
              </a:rPr>
              <a:t>هجن زهرة الشمس . لقد تم الحصول على النباتات العقيمة ذكريا باستعمال المواد الكيمياوية مثل </a:t>
            </a:r>
            <a:r>
              <a:rPr lang="ar-IQ" sz="3200" b="1" dirty="0" err="1">
                <a:latin typeface="Times New Roman"/>
                <a:ea typeface="Times New Roman"/>
                <a:cs typeface="Simplified Arabic"/>
              </a:rPr>
              <a:t>الجبرلك</a:t>
            </a:r>
            <a:r>
              <a:rPr lang="ar-IQ" sz="3200" b="1" dirty="0">
                <a:latin typeface="Times New Roman"/>
                <a:ea typeface="Times New Roman"/>
                <a:cs typeface="Simplified Arabic"/>
              </a:rPr>
              <a:t> اسد ( </a:t>
            </a:r>
            <a:r>
              <a:rPr lang="en-US" sz="3200" b="1" dirty="0">
                <a:latin typeface="Times New Roman"/>
                <a:ea typeface="Times New Roman"/>
              </a:rPr>
              <a:t>GA</a:t>
            </a:r>
            <a:r>
              <a:rPr lang="ar-IQ" sz="3200" b="1" dirty="0">
                <a:latin typeface="Times New Roman"/>
                <a:ea typeface="Times New Roman"/>
                <a:cs typeface="Simplified Arabic"/>
              </a:rPr>
              <a:t> ) . </a:t>
            </a:r>
            <a:endParaRPr lang="en-US" sz="3200" dirty="0">
              <a:effectLst/>
              <a:latin typeface="Times New Roman"/>
              <a:ea typeface="Times New Roman"/>
            </a:endParaRPr>
          </a:p>
        </p:txBody>
      </p:sp>
    </p:spTree>
    <p:extLst>
      <p:ext uri="{BB962C8B-B14F-4D97-AF65-F5344CB8AC3E}">
        <p14:creationId xmlns:p14="http://schemas.microsoft.com/office/powerpoint/2010/main" val="2670460445"/>
      </p:ext>
    </p:extLst>
  </p:cSld>
  <p:clrMapOvr>
    <a:masterClrMapping/>
  </p:clrMapOvr>
  <p:transition spd="slow">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539552" y="260648"/>
            <a:ext cx="7992888" cy="6309420"/>
          </a:xfrm>
          <a:prstGeom prst="rect">
            <a:avLst/>
          </a:prstGeom>
        </p:spPr>
        <p:txBody>
          <a:bodyPr wrap="square">
            <a:spAutoFit/>
          </a:bodyPr>
          <a:lstStyle/>
          <a:p>
            <a:r>
              <a:rPr lang="ar-IQ" sz="2400" b="1" u="sng" dirty="0">
                <a:latin typeface="Times New Roman"/>
                <a:ea typeface="Times New Roman"/>
              </a:rPr>
              <a:t>الاسس العلمية لخريطة الجينات</a:t>
            </a:r>
            <a:r>
              <a:rPr lang="ar-IQ" sz="2400" b="1" dirty="0">
                <a:latin typeface="Times New Roman"/>
                <a:ea typeface="Times New Roman"/>
              </a:rPr>
              <a:t> </a:t>
            </a:r>
            <a:r>
              <a:rPr lang="ar-IQ" sz="2000" b="1" dirty="0">
                <a:latin typeface="Times New Roman"/>
                <a:ea typeface="Times New Roman"/>
              </a:rPr>
              <a:t>:- </a:t>
            </a:r>
            <a:endParaRPr lang="en-US" sz="2000" dirty="0">
              <a:latin typeface="Times New Roman"/>
              <a:ea typeface="Times New Roman"/>
            </a:endParaRPr>
          </a:p>
          <a:p>
            <a:r>
              <a:rPr lang="ar-IQ" sz="2000" b="1" dirty="0">
                <a:latin typeface="Times New Roman"/>
                <a:ea typeface="Times New Roman"/>
              </a:rPr>
              <a:t> </a:t>
            </a:r>
            <a:endParaRPr lang="en-US" sz="2000" dirty="0">
              <a:latin typeface="Times New Roman"/>
              <a:ea typeface="Times New Roman"/>
            </a:endParaRPr>
          </a:p>
          <a:p>
            <a:pPr algn="just"/>
            <a:r>
              <a:rPr lang="ar-IQ" sz="2000" b="1" u="sng" dirty="0">
                <a:latin typeface="Times New Roman"/>
                <a:ea typeface="Times New Roman"/>
              </a:rPr>
              <a:t>العوامل الوراثية</a:t>
            </a:r>
            <a:r>
              <a:rPr lang="ar-IQ" sz="2000" b="1" dirty="0">
                <a:latin typeface="Times New Roman"/>
                <a:ea typeface="Times New Roman"/>
              </a:rPr>
              <a:t> </a:t>
            </a:r>
            <a:r>
              <a:rPr lang="en-US" sz="2000" b="1" dirty="0">
                <a:latin typeface="Times New Roman"/>
                <a:ea typeface="Times New Roman"/>
              </a:rPr>
              <a:t>Genome </a:t>
            </a:r>
            <a:r>
              <a:rPr lang="ar-SA" sz="2000" b="1" dirty="0">
                <a:latin typeface="Times New Roman"/>
                <a:ea typeface="Times New Roman"/>
              </a:rPr>
              <a:t>  يمكن تعريف </a:t>
            </a:r>
            <a:r>
              <a:rPr lang="ar-SA" sz="2000" b="1" dirty="0" smtClean="0">
                <a:latin typeface="Times New Roman"/>
                <a:ea typeface="Times New Roman"/>
              </a:rPr>
              <a:t>المجموع</a:t>
            </a:r>
            <a:r>
              <a:rPr lang="ar-IQ" sz="2000" b="1" dirty="0" smtClean="0">
                <a:latin typeface="Times New Roman"/>
                <a:ea typeface="Times New Roman"/>
              </a:rPr>
              <a:t>ة</a:t>
            </a:r>
            <a:r>
              <a:rPr lang="ar-SA" sz="2000" b="1" dirty="0" smtClean="0">
                <a:latin typeface="Times New Roman"/>
                <a:ea typeface="Times New Roman"/>
              </a:rPr>
              <a:t> </a:t>
            </a:r>
            <a:r>
              <a:rPr lang="ar-SA" sz="2000" b="1" dirty="0">
                <a:latin typeface="Times New Roman"/>
                <a:ea typeface="Times New Roman"/>
              </a:rPr>
              <a:t>الوراثية على انها التركيبة الكاملة للتعليمات الخاصة بتكوين الكائن الحي وتحتوي على التنظيمات التي تحدد كل مكونات وأنشطة الخلية طوال حياة الكائن الحي وهذه العوامل الوراثية تكون موجوده ومخزنة في أشرطة الـ</a:t>
            </a:r>
            <a:r>
              <a:rPr lang="en-US" sz="2000" b="1" dirty="0" smtClean="0">
                <a:latin typeface="Times New Roman"/>
                <a:ea typeface="Times New Roman"/>
              </a:rPr>
              <a:t>DNA</a:t>
            </a:r>
            <a:endParaRPr lang="en-US" sz="2000" dirty="0">
              <a:latin typeface="Times New Roman"/>
              <a:ea typeface="Times New Roman"/>
            </a:endParaRPr>
          </a:p>
          <a:p>
            <a:pPr algn="just"/>
            <a:r>
              <a:rPr lang="ar-IQ" sz="2000" b="1" dirty="0">
                <a:latin typeface="Times New Roman"/>
                <a:ea typeface="Times New Roman"/>
                <a:cs typeface="Simplified Arabic"/>
              </a:rPr>
              <a:t>2- الـ </a:t>
            </a:r>
            <a:r>
              <a:rPr lang="en-US" sz="2000" b="1" dirty="0">
                <a:latin typeface="Simplified Arabic"/>
                <a:ea typeface="Times New Roman"/>
              </a:rPr>
              <a:t>DNA</a:t>
            </a:r>
            <a:r>
              <a:rPr lang="ar-IQ" sz="2000" b="1" dirty="0">
                <a:latin typeface="Times New Roman"/>
                <a:ea typeface="Times New Roman"/>
                <a:cs typeface="Simplified Arabic"/>
              </a:rPr>
              <a:t> هو الحامض النووي الـ </a:t>
            </a:r>
            <a:r>
              <a:rPr lang="en-US" sz="2000" b="1" dirty="0" err="1">
                <a:latin typeface="Simplified Arabic"/>
                <a:ea typeface="Times New Roman"/>
              </a:rPr>
              <a:t>Deoxyribose</a:t>
            </a:r>
            <a:r>
              <a:rPr lang="ar-IQ" sz="2000" b="1" dirty="0">
                <a:latin typeface="Times New Roman"/>
                <a:ea typeface="Times New Roman"/>
                <a:cs typeface="Simplified Arabic"/>
              </a:rPr>
              <a:t> والذي يختلف تركيبة </a:t>
            </a:r>
            <a:r>
              <a:rPr lang="ar-IQ" sz="2000" b="1" dirty="0" smtClean="0">
                <a:latin typeface="Times New Roman"/>
                <a:ea typeface="Times New Roman"/>
                <a:cs typeface="Simplified Arabic"/>
              </a:rPr>
              <a:t>باختلاف </a:t>
            </a:r>
            <a:r>
              <a:rPr lang="ar-IQ" sz="2000" b="1" dirty="0">
                <a:latin typeface="Times New Roman"/>
                <a:ea typeface="Times New Roman"/>
                <a:cs typeface="Simplified Arabic"/>
              </a:rPr>
              <a:t>الكائنات الحية الا  انه عموما يتألف من جزيئتين او شريطين ملتف كل منهما حول الاخر بما يشبه السلم . ان الـ</a:t>
            </a:r>
            <a:r>
              <a:rPr lang="en-US" sz="2000" b="1" dirty="0">
                <a:latin typeface="Simplified Arabic"/>
                <a:ea typeface="Times New Roman"/>
              </a:rPr>
              <a:t>DNA</a:t>
            </a:r>
            <a:r>
              <a:rPr lang="ar-IQ" sz="2000" b="1" dirty="0">
                <a:latin typeface="Times New Roman"/>
                <a:ea typeface="Times New Roman"/>
                <a:cs typeface="Simplified Arabic"/>
              </a:rPr>
              <a:t>  يتألف من جزيئات من السكر والفوسفات وقواعد نيتروجينية يختلف تسلسلهما </a:t>
            </a:r>
            <a:r>
              <a:rPr lang="ar-IQ" sz="2000" b="1" dirty="0" smtClean="0">
                <a:latin typeface="Times New Roman"/>
                <a:ea typeface="Times New Roman"/>
                <a:cs typeface="Simplified Arabic"/>
              </a:rPr>
              <a:t>باختلاف </a:t>
            </a:r>
            <a:r>
              <a:rPr lang="ar-IQ" sz="2000" b="1" dirty="0">
                <a:latin typeface="Times New Roman"/>
                <a:ea typeface="Times New Roman"/>
                <a:cs typeface="Simplified Arabic"/>
              </a:rPr>
              <a:t>البروتينات التي تكونها ويلاحظ ان ترتيب القواعد هو الذي يحدد الصفات الوراثية للكائن الحي .</a:t>
            </a:r>
            <a:endParaRPr lang="en-US" sz="2000" dirty="0">
              <a:latin typeface="Times New Roman"/>
              <a:ea typeface="Times New Roman"/>
            </a:endParaRPr>
          </a:p>
          <a:p>
            <a:pPr algn="just"/>
            <a:r>
              <a:rPr lang="ar-IQ" sz="2000" b="1" dirty="0" smtClean="0">
                <a:latin typeface="Times New Roman"/>
                <a:ea typeface="Times New Roman"/>
                <a:cs typeface="Simplified Arabic"/>
              </a:rPr>
              <a:t>3- </a:t>
            </a:r>
            <a:r>
              <a:rPr lang="ar-IQ" sz="2000" b="1" dirty="0">
                <a:latin typeface="Times New Roman"/>
                <a:ea typeface="Times New Roman"/>
                <a:cs typeface="Simplified Arabic"/>
              </a:rPr>
              <a:t>كيف تنتقل الصفات الوراثية من الخلية الام  الى الخلايا الجديدة ؟ ان عملية الانتقال الصفات تتم في مراحل متقدمة عند انقسام الخلايا للكائن الحي ثم بعد ذلك وبعد اعادة الاتحاد أي بعد حدوث التلقيح خصوصا في النبات تحدث عملية اتحاد ما بين الصفات الوراثية المنتقلة من كلا الابوين .      </a:t>
            </a:r>
            <a:endParaRPr lang="en-US" sz="2000" dirty="0">
              <a:latin typeface="Times New Roman"/>
              <a:ea typeface="Times New Roman"/>
            </a:endParaRPr>
          </a:p>
          <a:p>
            <a:pPr algn="just"/>
            <a:r>
              <a:rPr lang="ar-IQ" sz="2000" b="1" dirty="0">
                <a:ea typeface="Times New Roman"/>
                <a:cs typeface="Simplified Arabic"/>
              </a:rPr>
              <a:t>4- الجينات يحتوي كل جزء من الحامض النووي </a:t>
            </a:r>
            <a:r>
              <a:rPr lang="en-US" sz="2000" b="1" dirty="0">
                <a:latin typeface="Simplified Arabic"/>
                <a:ea typeface="Times New Roman"/>
              </a:rPr>
              <a:t>DNA</a:t>
            </a:r>
            <a:r>
              <a:rPr lang="ar-IQ" sz="2000" b="1" dirty="0">
                <a:latin typeface="Simplified Arabic"/>
                <a:ea typeface="Times New Roman"/>
              </a:rPr>
              <a:t> على عدد كبير من حاملات الصفات الوراثية والتي يمكن تسميتها بالجينات .</a:t>
            </a:r>
            <a:r>
              <a:rPr lang="ar-IQ" sz="2000" b="1" u="sng" dirty="0">
                <a:latin typeface="Simplified Arabic"/>
                <a:ea typeface="Times New Roman"/>
              </a:rPr>
              <a:t> </a:t>
            </a:r>
            <a:r>
              <a:rPr lang="ar-IQ" sz="2000" b="1" u="sng" dirty="0">
                <a:highlight>
                  <a:srgbClr val="FFFF00"/>
                </a:highlight>
                <a:latin typeface="Simplified Arabic"/>
                <a:ea typeface="Times New Roman"/>
              </a:rPr>
              <a:t>والجين</a:t>
            </a:r>
            <a:r>
              <a:rPr lang="ar-IQ" sz="2000" b="1" dirty="0">
                <a:latin typeface="Simplified Arabic"/>
                <a:ea typeface="Times New Roman"/>
              </a:rPr>
              <a:t> عبارة عن تتابع معين للقواعد النيتروجينية وان هذا التتابع يحمل رساله توضح التعليمات المطلوبة لتخليق البروتينات . ولقد وجد ان كل الكائنات الحية تتألف من البروتينات والتي تعتبر المتحكم الاساسي في وظائف الخلية وان اختلاف تتابع القواعد </a:t>
            </a:r>
            <a:r>
              <a:rPr lang="ar-IQ" sz="2000" b="1" dirty="0" err="1">
                <a:latin typeface="Simplified Arabic"/>
                <a:ea typeface="Times New Roman"/>
              </a:rPr>
              <a:t>النتروجينية</a:t>
            </a:r>
            <a:r>
              <a:rPr lang="ar-IQ" sz="2000" b="1" dirty="0">
                <a:latin typeface="Simplified Arabic"/>
                <a:ea typeface="Times New Roman"/>
              </a:rPr>
              <a:t> يؤدي الى اختلاف في طبيعة البروتينات </a:t>
            </a:r>
            <a:r>
              <a:rPr lang="ar-IQ" sz="2000" b="1" dirty="0" smtClean="0">
                <a:latin typeface="Simplified Arabic"/>
                <a:ea typeface="Times New Roman"/>
              </a:rPr>
              <a:t>المصنعة </a:t>
            </a:r>
            <a:r>
              <a:rPr lang="ar-IQ" sz="2000" b="1" dirty="0">
                <a:latin typeface="Simplified Arabic"/>
                <a:ea typeface="Times New Roman"/>
              </a:rPr>
              <a:t>وعليه فأن كل جين يكون مسؤول عن نقل صفة معينة من الاباء الى النسل الناتج </a:t>
            </a:r>
            <a:r>
              <a:rPr lang="ar-IQ" b="1" dirty="0">
                <a:latin typeface="Simplified Arabic"/>
                <a:ea typeface="Times New Roman"/>
              </a:rPr>
              <a:t>. </a:t>
            </a:r>
            <a:endParaRPr lang="ar-IQ" dirty="0"/>
          </a:p>
        </p:txBody>
      </p:sp>
    </p:spTree>
    <p:extLst>
      <p:ext uri="{BB962C8B-B14F-4D97-AF65-F5344CB8AC3E}">
        <p14:creationId xmlns:p14="http://schemas.microsoft.com/office/powerpoint/2010/main" val="1777803497"/>
      </p:ext>
    </p:extLst>
  </p:cSld>
  <p:clrMapOvr>
    <a:masterClrMapping/>
  </p:clrMapOvr>
  <p:transition spd="slow">
    <p:wedg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539552" y="1052737"/>
            <a:ext cx="8064896" cy="4524315"/>
          </a:xfrm>
          <a:prstGeom prst="rect">
            <a:avLst/>
          </a:prstGeom>
        </p:spPr>
        <p:txBody>
          <a:bodyPr wrap="square">
            <a:spAutoFit/>
          </a:bodyPr>
          <a:lstStyle/>
          <a:p>
            <a:pPr algn="just"/>
            <a:r>
              <a:rPr lang="ar-IQ" sz="3200" b="1" u="sng" dirty="0">
                <a:latin typeface="Times New Roman"/>
                <a:ea typeface="Times New Roman"/>
                <a:cs typeface="Simplified Arabic"/>
              </a:rPr>
              <a:t>تربية النبات باستخدام الطفرات</a:t>
            </a:r>
            <a:r>
              <a:rPr lang="ar-IQ" sz="3200" b="1" dirty="0">
                <a:latin typeface="Times New Roman"/>
                <a:ea typeface="Times New Roman"/>
                <a:cs typeface="Simplified Arabic"/>
              </a:rPr>
              <a:t> </a:t>
            </a:r>
            <a:r>
              <a:rPr lang="ar-IQ" sz="2800" b="1" dirty="0">
                <a:latin typeface="Times New Roman"/>
                <a:ea typeface="Times New Roman"/>
                <a:cs typeface="Simplified Arabic"/>
              </a:rPr>
              <a:t>:-</a:t>
            </a:r>
            <a:endParaRPr lang="en-US" sz="2800" dirty="0">
              <a:latin typeface="Times New Roman"/>
              <a:ea typeface="Times New Roman"/>
            </a:endParaRPr>
          </a:p>
          <a:p>
            <a:pPr algn="just"/>
            <a:r>
              <a:rPr lang="ar-IQ" sz="3200" b="1" dirty="0">
                <a:ea typeface="Times New Roman"/>
                <a:cs typeface="Simplified Arabic"/>
              </a:rPr>
              <a:t>الطفرة</a:t>
            </a:r>
            <a:r>
              <a:rPr lang="ar-IQ" sz="2800" b="1" dirty="0">
                <a:ea typeface="Times New Roman"/>
                <a:cs typeface="Simplified Arabic"/>
              </a:rPr>
              <a:t> </a:t>
            </a:r>
            <a:r>
              <a:rPr lang="en-US" sz="2800" b="1" dirty="0" smtClean="0">
                <a:latin typeface="Simplified Arabic"/>
                <a:ea typeface="Times New Roman"/>
              </a:rPr>
              <a:t>Mutation   </a:t>
            </a:r>
            <a:r>
              <a:rPr lang="ar-SA" sz="2800" b="1" u="sng" dirty="0" smtClean="0">
                <a:latin typeface="Simplified Arabic"/>
                <a:ea typeface="Times New Roman"/>
              </a:rPr>
              <a:t>يمكن </a:t>
            </a:r>
            <a:r>
              <a:rPr lang="ar-SA" sz="2800" b="1" u="sng" dirty="0">
                <a:latin typeface="Simplified Arabic"/>
                <a:ea typeface="Times New Roman"/>
              </a:rPr>
              <a:t>تعريف الطفرات على انها</a:t>
            </a:r>
            <a:r>
              <a:rPr lang="ar-SA" sz="2800" b="1" dirty="0">
                <a:latin typeface="Simplified Arabic"/>
                <a:ea typeface="Times New Roman"/>
              </a:rPr>
              <a:t> التغير المفاجئ في التركيب الوراثي والذي يتسبب عنه تغير في صفات الافراد مما  يجعله يختلف عن صفاته الاصلية . فنلاحظ ان الطفرات تبقى ثابتة وراثيا بعد ظهورها في الافراد الا  اذا حدث تغير اخر يؤدي الى حصول طفرة جديدة اما الطفرات </a:t>
            </a:r>
            <a:r>
              <a:rPr lang="ar-IQ" sz="2800" b="1" dirty="0">
                <a:ea typeface="Times New Roman"/>
                <a:cs typeface="Simplified Arabic"/>
              </a:rPr>
              <a:t>المكتسبة </a:t>
            </a:r>
            <a:r>
              <a:rPr lang="en-US" sz="2800" b="1" dirty="0">
                <a:latin typeface="Times New Roman"/>
                <a:ea typeface="Times New Roman"/>
              </a:rPr>
              <a:t>Mutant</a:t>
            </a:r>
            <a:r>
              <a:rPr lang="en-US" sz="2800" b="1" dirty="0">
                <a:solidFill>
                  <a:srgbClr val="FF0000"/>
                </a:solidFill>
                <a:latin typeface="Simplified Arabic"/>
                <a:ea typeface="Times New Roman"/>
              </a:rPr>
              <a:t>  </a:t>
            </a:r>
            <a:r>
              <a:rPr lang="ar-IQ" sz="2800" b="1" dirty="0">
                <a:ea typeface="Times New Roman"/>
                <a:cs typeface="Simplified Arabic"/>
              </a:rPr>
              <a:t> فهي عبارة عن الاختلاف الوراثي الذي يرثه الفرد بعد حدوث الطفرة ، وقد استفاد العلماء وخصوصا مربي النبات من وجود الطفرات في عمليات تحسين المحاصيل الزراعية اذ يمكن وبالاعتماد على الطفرات الصناعية زيادة الحاصل  او تغير في تركيب النبات واكتساب صفات اخرى . </a:t>
            </a:r>
            <a:endParaRPr lang="ar-IQ" sz="2800" dirty="0"/>
          </a:p>
        </p:txBody>
      </p:sp>
    </p:spTree>
    <p:extLst>
      <p:ext uri="{BB962C8B-B14F-4D97-AF65-F5344CB8AC3E}">
        <p14:creationId xmlns:p14="http://schemas.microsoft.com/office/powerpoint/2010/main" val="3584132422"/>
      </p:ext>
    </p:extLst>
  </p:cSld>
  <p:clrMapOvr>
    <a:masterClrMapping/>
  </p:clrMapOvr>
  <p:transition spd="slow">
    <p:wedg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1043608" y="188640"/>
            <a:ext cx="7776864" cy="6001643"/>
          </a:xfrm>
          <a:prstGeom prst="rect">
            <a:avLst/>
          </a:prstGeom>
        </p:spPr>
        <p:txBody>
          <a:bodyPr wrap="square">
            <a:spAutoFit/>
          </a:bodyPr>
          <a:lstStyle/>
          <a:p>
            <a:r>
              <a:rPr lang="ar-IQ" sz="2400" b="1" u="sng" dirty="0">
                <a:latin typeface="Times New Roman"/>
                <a:ea typeface="Times New Roman"/>
                <a:cs typeface="Simplified Arabic"/>
              </a:rPr>
              <a:t>أنواع الطفرات</a:t>
            </a:r>
            <a:r>
              <a:rPr lang="ar-IQ" sz="2400" b="1" dirty="0">
                <a:latin typeface="Times New Roman"/>
                <a:ea typeface="Times New Roman"/>
                <a:cs typeface="Simplified Arabic"/>
              </a:rPr>
              <a:t> :-</a:t>
            </a:r>
            <a:r>
              <a:rPr lang="ar-IQ" sz="2000" b="1" dirty="0">
                <a:latin typeface="Times New Roman"/>
                <a:ea typeface="Times New Roman"/>
                <a:cs typeface="Simplified Arabic"/>
              </a:rPr>
              <a:t> تنقسم الطفرات الوراثية الى :-</a:t>
            </a:r>
            <a:endParaRPr lang="en-US" sz="2000" dirty="0">
              <a:latin typeface="Times New Roman"/>
              <a:ea typeface="Times New Roman"/>
            </a:endParaRPr>
          </a:p>
          <a:p>
            <a:r>
              <a:rPr lang="ar-IQ" sz="2000" b="1" dirty="0">
                <a:latin typeface="Times New Roman"/>
                <a:ea typeface="Times New Roman"/>
                <a:cs typeface="Simplified Arabic"/>
              </a:rPr>
              <a:t>1- </a:t>
            </a:r>
            <a:r>
              <a:rPr lang="ar-IQ" sz="2000" b="1" u="sng" dirty="0">
                <a:latin typeface="Times New Roman"/>
                <a:ea typeface="Times New Roman"/>
                <a:cs typeface="Simplified Arabic"/>
              </a:rPr>
              <a:t>طفرات العوامل الوراثية</a:t>
            </a:r>
            <a:r>
              <a:rPr lang="ar-IQ" sz="2000" b="1" dirty="0">
                <a:latin typeface="Times New Roman"/>
                <a:ea typeface="Times New Roman"/>
                <a:cs typeface="Simplified Arabic"/>
              </a:rPr>
              <a:t> </a:t>
            </a:r>
            <a:r>
              <a:rPr lang="en-US" sz="2000" b="1" dirty="0">
                <a:latin typeface="Simplified Arabic"/>
                <a:ea typeface="Times New Roman"/>
              </a:rPr>
              <a:t>Gene mutation</a:t>
            </a:r>
            <a:r>
              <a:rPr lang="ar-IQ" sz="2000" b="1" dirty="0">
                <a:latin typeface="Times New Roman"/>
                <a:ea typeface="Times New Roman"/>
                <a:cs typeface="Simplified Arabic"/>
              </a:rPr>
              <a:t>  :- وهي ظهور جينات او عوامل وراثية جديدة تختلف عن الجينات الاصلية وتعتبر هذه الطفرات هي المصدر الرئيسي للتباين والتي يعتمد عليها مربي النبات في عملية الانتخاب </a:t>
            </a:r>
            <a:r>
              <a:rPr lang="ar-IQ" sz="2000" b="1" u="sng" dirty="0">
                <a:latin typeface="Times New Roman"/>
                <a:ea typeface="Times New Roman"/>
                <a:cs typeface="Simplified Arabic"/>
              </a:rPr>
              <a:t>وهي على عدة أنواع</a:t>
            </a:r>
            <a:r>
              <a:rPr lang="ar-IQ" sz="2000" b="1" dirty="0">
                <a:latin typeface="Times New Roman"/>
                <a:ea typeface="Times New Roman"/>
                <a:cs typeface="Simplified Arabic"/>
              </a:rPr>
              <a:t> :- </a:t>
            </a:r>
            <a:endParaRPr lang="en-US" sz="2000" dirty="0">
              <a:latin typeface="Times New Roman"/>
              <a:ea typeface="Times New Roman"/>
            </a:endParaRPr>
          </a:p>
          <a:p>
            <a:pPr algn="just"/>
            <a:r>
              <a:rPr lang="ar-IQ" sz="2000" b="1" dirty="0">
                <a:latin typeface="Times New Roman"/>
                <a:ea typeface="Times New Roman"/>
                <a:cs typeface="Simplified Arabic"/>
              </a:rPr>
              <a:t>أ- </a:t>
            </a:r>
            <a:r>
              <a:rPr lang="ar-IQ" sz="2000" b="1" u="sng" dirty="0">
                <a:latin typeface="Times New Roman"/>
                <a:ea typeface="Times New Roman"/>
                <a:cs typeface="Simplified Arabic"/>
              </a:rPr>
              <a:t>الطفرات المميتة</a:t>
            </a:r>
            <a:r>
              <a:rPr lang="ar-IQ" sz="2000" b="1" dirty="0">
                <a:latin typeface="Times New Roman"/>
                <a:ea typeface="Times New Roman"/>
                <a:cs typeface="Simplified Arabic"/>
              </a:rPr>
              <a:t> :- وهي الطفرات التي تؤدي تأثير شديد على حيوية النبات ونموه مما يؤدي الى حدوث عقم في النباتات في حالة اذا  وجدت الجينات فيها بحالة اصيلة ، الا انها في الغالب تكون متنحية ولا تبقى في التركيب الوراثي ويلاحظ ان تأثيرها في النباتات </a:t>
            </a:r>
            <a:r>
              <a:rPr lang="ar-IQ" sz="2000" b="1" dirty="0" err="1">
                <a:latin typeface="Times New Roman"/>
                <a:ea typeface="Times New Roman"/>
                <a:cs typeface="Simplified Arabic"/>
              </a:rPr>
              <a:t>خلطية</a:t>
            </a:r>
            <a:r>
              <a:rPr lang="ar-IQ" sz="2000" b="1" dirty="0">
                <a:latin typeface="Times New Roman"/>
                <a:ea typeface="Times New Roman"/>
                <a:cs typeface="Simplified Arabic"/>
              </a:rPr>
              <a:t> التلقيح يكون اقل مما هو عليه في النباتات الذاتية التلقيح .    </a:t>
            </a:r>
            <a:endParaRPr lang="en-US" sz="2000" dirty="0">
              <a:latin typeface="Times New Roman"/>
              <a:ea typeface="Times New Roman"/>
            </a:endParaRPr>
          </a:p>
          <a:p>
            <a:r>
              <a:rPr lang="ar-IQ" sz="2000" b="1" dirty="0">
                <a:latin typeface="Times New Roman"/>
                <a:ea typeface="Times New Roman"/>
                <a:cs typeface="Simplified Arabic"/>
              </a:rPr>
              <a:t>ب- </a:t>
            </a:r>
            <a:r>
              <a:rPr lang="ar-IQ" sz="2000" b="1" u="sng" dirty="0">
                <a:latin typeface="Times New Roman"/>
                <a:ea typeface="Times New Roman"/>
                <a:cs typeface="Simplified Arabic"/>
              </a:rPr>
              <a:t>الطفرات العادية الاثر</a:t>
            </a:r>
            <a:r>
              <a:rPr lang="ar-IQ" sz="2000" b="1" dirty="0">
                <a:latin typeface="Times New Roman"/>
                <a:ea typeface="Times New Roman"/>
                <a:cs typeface="Simplified Arabic"/>
              </a:rPr>
              <a:t> :- وهي الطفرات التي تسبب تغيرا ظاهريا لبعض الصفات </a:t>
            </a:r>
            <a:r>
              <a:rPr lang="ar-IQ" sz="2000" b="1" dirty="0" err="1">
                <a:latin typeface="Times New Roman"/>
                <a:ea typeface="Times New Roman"/>
                <a:cs typeface="Simplified Arabic"/>
              </a:rPr>
              <a:t>المورفولوجية</a:t>
            </a:r>
            <a:r>
              <a:rPr lang="ar-IQ" sz="2000" b="1" dirty="0">
                <a:latin typeface="Times New Roman"/>
                <a:ea typeface="Times New Roman"/>
                <a:cs typeface="Simplified Arabic"/>
              </a:rPr>
              <a:t> او الفسيولوجية للنبات وان هذا النوع من الطفرات لا يؤثر على الخصوبة وانما يقتصر تأثيره على تفرعات النباتات وطبيعة النمو وموعد التزهير ويعتبر هذا النوع مفيد لمربي النبات اذ  يسهل على المربي عملية الانتخاب . </a:t>
            </a:r>
            <a:endParaRPr lang="en-US" sz="2000" dirty="0">
              <a:latin typeface="Times New Roman"/>
              <a:ea typeface="Times New Roman"/>
            </a:endParaRPr>
          </a:p>
          <a:p>
            <a:r>
              <a:rPr lang="ar-IQ" sz="2000" b="1" dirty="0">
                <a:latin typeface="Times New Roman"/>
                <a:ea typeface="Times New Roman"/>
                <a:cs typeface="Simplified Arabic"/>
              </a:rPr>
              <a:t>جـ- </a:t>
            </a:r>
            <a:r>
              <a:rPr lang="ar-IQ" sz="2000" b="1" u="sng" dirty="0">
                <a:latin typeface="Times New Roman"/>
                <a:ea typeface="Times New Roman"/>
                <a:cs typeface="Simplified Arabic"/>
              </a:rPr>
              <a:t>الطفرات ذات الاثر البسيط</a:t>
            </a:r>
            <a:r>
              <a:rPr lang="ar-IQ" sz="2000" b="1" dirty="0">
                <a:latin typeface="Times New Roman"/>
                <a:ea typeface="Times New Roman"/>
                <a:cs typeface="Simplified Arabic"/>
              </a:rPr>
              <a:t> :- يكون هذا النوع من الطفرات ذو أثر بسيط في احداث تغير ظاهري في بعض صفات النبات وتنتشر هذه الطفرات وبشكل كبير في النباتات وان هذه الطفرات تتحكم غالبا في الصفات الكمية .</a:t>
            </a:r>
            <a:endParaRPr lang="en-US" sz="2000" dirty="0">
              <a:latin typeface="Times New Roman"/>
              <a:ea typeface="Times New Roman"/>
            </a:endParaRPr>
          </a:p>
          <a:p>
            <a:r>
              <a:rPr lang="ar-IQ" sz="2000" b="1" dirty="0">
                <a:latin typeface="Times New Roman"/>
                <a:ea typeface="Times New Roman"/>
                <a:cs typeface="Simplified Arabic"/>
              </a:rPr>
              <a:t>د- </a:t>
            </a:r>
            <a:r>
              <a:rPr lang="ar-IQ" sz="2000" b="1" u="sng" dirty="0">
                <a:latin typeface="Times New Roman"/>
                <a:ea typeface="Times New Roman"/>
                <a:cs typeface="Simplified Arabic"/>
              </a:rPr>
              <a:t>الطفرات ذات الاثر غير المباشر</a:t>
            </a:r>
            <a:r>
              <a:rPr lang="ar-IQ" sz="2000" b="1" dirty="0">
                <a:latin typeface="Times New Roman"/>
                <a:ea typeface="Times New Roman"/>
                <a:cs typeface="Simplified Arabic"/>
              </a:rPr>
              <a:t> :- وهي الطفرات التي لا تحدث تأثيرا على صفات الفرد  اذ ان تأثيرها يكون بشكل غير مباشر عند تداخلها او عند تداخل الصفات مع بعضها .</a:t>
            </a:r>
            <a:endParaRPr lang="en-US" sz="2000" dirty="0">
              <a:latin typeface="Times New Roman"/>
              <a:ea typeface="Times New Roman"/>
            </a:endParaRPr>
          </a:p>
          <a:p>
            <a:r>
              <a:rPr lang="ar-IQ" sz="2000" b="1" dirty="0">
                <a:ea typeface="Times New Roman"/>
                <a:cs typeface="Simplified Arabic"/>
              </a:rPr>
              <a:t>2- </a:t>
            </a:r>
            <a:r>
              <a:rPr lang="ar-IQ" sz="2000" b="1" u="sng" dirty="0">
                <a:ea typeface="Times New Roman"/>
                <a:cs typeface="Simplified Arabic"/>
              </a:rPr>
              <a:t>الطفرات </a:t>
            </a:r>
            <a:r>
              <a:rPr lang="ar-IQ" sz="2000" b="1" u="sng" dirty="0" err="1">
                <a:ea typeface="Times New Roman"/>
                <a:cs typeface="Simplified Arabic"/>
              </a:rPr>
              <a:t>الكروموسومية</a:t>
            </a:r>
            <a:r>
              <a:rPr lang="ar-IQ" sz="2000" b="1" dirty="0">
                <a:ea typeface="Times New Roman"/>
                <a:cs typeface="Simplified Arabic"/>
              </a:rPr>
              <a:t> :- وهي الطفرات التي تحدث تغييرا في تركيب الكروموسوم او في عدد الكروموسوم </a:t>
            </a:r>
            <a:r>
              <a:rPr lang="ar-IQ" sz="2000" b="1" u="sng" dirty="0">
                <a:ea typeface="Times New Roman"/>
                <a:cs typeface="Simplified Arabic"/>
              </a:rPr>
              <a:t>وتكون هذه الطفــــــــــــــــــــــرات</a:t>
            </a:r>
            <a:r>
              <a:rPr lang="ar-IQ" sz="2000" b="1" dirty="0">
                <a:ea typeface="Times New Roman"/>
                <a:cs typeface="Simplified Arabic"/>
              </a:rPr>
              <a:t> </a:t>
            </a:r>
            <a:r>
              <a:rPr lang="ar-IQ" sz="2000" b="1" dirty="0" smtClean="0">
                <a:ea typeface="Times New Roman"/>
                <a:cs typeface="Simplified Arabic"/>
              </a:rPr>
              <a:t>.</a:t>
            </a:r>
            <a:endParaRPr lang="ar-IQ" sz="2000" dirty="0"/>
          </a:p>
        </p:txBody>
      </p:sp>
    </p:spTree>
    <p:extLst>
      <p:ext uri="{BB962C8B-B14F-4D97-AF65-F5344CB8AC3E}">
        <p14:creationId xmlns:p14="http://schemas.microsoft.com/office/powerpoint/2010/main" val="4252416169"/>
      </p:ext>
    </p:extLst>
  </p:cSld>
  <p:clrMapOvr>
    <a:masterClrMapping/>
  </p:clrMapOvr>
  <p:transition spd="slow">
    <p:wedg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539552" y="1443841"/>
            <a:ext cx="8280920" cy="4832092"/>
          </a:xfrm>
          <a:prstGeom prst="rect">
            <a:avLst/>
          </a:prstGeom>
        </p:spPr>
        <p:txBody>
          <a:bodyPr wrap="square">
            <a:spAutoFit/>
          </a:bodyPr>
          <a:lstStyle/>
          <a:p>
            <a:pPr algn="just"/>
            <a:r>
              <a:rPr lang="ar-IQ" sz="2800" b="1" u="sng" dirty="0">
                <a:latin typeface="Times New Roman"/>
                <a:ea typeface="Times New Roman"/>
                <a:cs typeface="Simplified Arabic"/>
              </a:rPr>
              <a:t>على نوعين</a:t>
            </a:r>
            <a:r>
              <a:rPr lang="ar-IQ" sz="2800" b="1" dirty="0">
                <a:latin typeface="Times New Roman"/>
                <a:ea typeface="Times New Roman"/>
                <a:cs typeface="Simplified Arabic"/>
              </a:rPr>
              <a:t> :-</a:t>
            </a:r>
            <a:endParaRPr lang="en-US" sz="2800" dirty="0">
              <a:latin typeface="Times New Roman"/>
              <a:ea typeface="Times New Roman"/>
            </a:endParaRPr>
          </a:p>
          <a:p>
            <a:pPr algn="just"/>
            <a:r>
              <a:rPr lang="ar-IQ" sz="2800" b="1" dirty="0">
                <a:latin typeface="Times New Roman"/>
                <a:ea typeface="Times New Roman"/>
                <a:cs typeface="Simplified Arabic"/>
              </a:rPr>
              <a:t>أ- </a:t>
            </a:r>
            <a:r>
              <a:rPr lang="ar-IQ" sz="2800" b="1" u="sng" dirty="0">
                <a:latin typeface="Times New Roman"/>
                <a:ea typeface="Times New Roman"/>
                <a:cs typeface="Simplified Arabic"/>
              </a:rPr>
              <a:t>طفرات التركيب </a:t>
            </a:r>
            <a:r>
              <a:rPr lang="ar-IQ" sz="2800" b="1" u="sng" dirty="0" err="1">
                <a:latin typeface="Times New Roman"/>
                <a:ea typeface="Times New Roman"/>
                <a:cs typeface="Simplified Arabic"/>
              </a:rPr>
              <a:t>الكروموسومي</a:t>
            </a:r>
            <a:r>
              <a:rPr lang="ar-IQ" sz="2800" b="1" dirty="0">
                <a:latin typeface="Times New Roman"/>
                <a:ea typeface="Times New Roman"/>
                <a:cs typeface="Simplified Arabic"/>
              </a:rPr>
              <a:t> :- كأن ينقص جزء من الكروموسوم او يحدث تبادل في الاجزاء غير المتناظرة في الكروموسومات . </a:t>
            </a:r>
            <a:endParaRPr lang="en-US" sz="2800" dirty="0">
              <a:latin typeface="Times New Roman"/>
              <a:ea typeface="Times New Roman"/>
            </a:endParaRPr>
          </a:p>
          <a:p>
            <a:pPr algn="just"/>
            <a:r>
              <a:rPr lang="ar-IQ" sz="2800" b="1" dirty="0">
                <a:latin typeface="Times New Roman"/>
                <a:ea typeface="Times New Roman"/>
                <a:cs typeface="Simplified Arabic"/>
              </a:rPr>
              <a:t>ب- </a:t>
            </a:r>
            <a:r>
              <a:rPr lang="ar-IQ" sz="2800" b="1" u="sng" dirty="0">
                <a:latin typeface="Times New Roman"/>
                <a:ea typeface="Times New Roman"/>
                <a:cs typeface="Simplified Arabic"/>
              </a:rPr>
              <a:t>التضاعف </a:t>
            </a:r>
            <a:r>
              <a:rPr lang="ar-IQ" sz="2800" b="1" u="sng" dirty="0" err="1">
                <a:latin typeface="Times New Roman"/>
                <a:ea typeface="Times New Roman"/>
                <a:cs typeface="Simplified Arabic"/>
              </a:rPr>
              <a:t>الكروموسومي</a:t>
            </a:r>
            <a:r>
              <a:rPr lang="ar-IQ" sz="2800" b="1" dirty="0">
                <a:latin typeface="Times New Roman"/>
                <a:ea typeface="Times New Roman"/>
                <a:cs typeface="Simplified Arabic"/>
              </a:rPr>
              <a:t> :- أي زيادة عدد الكروموسومات وهي اما تكون زيادة كليه في مجاميع الكروموسومات او زيادة جزئية في عدد أزواج الكروموسومات وتعتبر هذه الطفرات ذات اثر كبير في نشأة الاصناف الزراعية .</a:t>
            </a:r>
            <a:endParaRPr lang="en-US" sz="2800" dirty="0">
              <a:latin typeface="Times New Roman"/>
              <a:ea typeface="Times New Roman"/>
            </a:endParaRPr>
          </a:p>
          <a:p>
            <a:pPr algn="just"/>
            <a:r>
              <a:rPr lang="ar-IQ" sz="2800" b="1" dirty="0">
                <a:ea typeface="Times New Roman"/>
                <a:cs typeface="Simplified Arabic"/>
              </a:rPr>
              <a:t>3- </a:t>
            </a:r>
            <a:r>
              <a:rPr lang="ar-IQ" sz="2800" b="1" u="sng" dirty="0">
                <a:ea typeface="Times New Roman"/>
                <a:cs typeface="Simplified Arabic"/>
              </a:rPr>
              <a:t>الطفرات الطبيعية</a:t>
            </a:r>
            <a:r>
              <a:rPr lang="ar-IQ" sz="2800" b="1" dirty="0">
                <a:ea typeface="Times New Roman"/>
                <a:cs typeface="Simplified Arabic"/>
              </a:rPr>
              <a:t> :- وهي الطفرات التي تظهر تلقائيا في النباتات أثناء نموها في الطبيعة او في حقل التجارب الزراعية ومن الامثلة على </a:t>
            </a:r>
            <a:r>
              <a:rPr lang="ar-IQ" sz="2800" b="1" dirty="0" err="1">
                <a:ea typeface="Times New Roman"/>
                <a:cs typeface="Simplified Arabic"/>
              </a:rPr>
              <a:t>أستعمال</a:t>
            </a:r>
            <a:r>
              <a:rPr lang="ar-IQ" sz="2800" b="1" dirty="0">
                <a:ea typeface="Times New Roman"/>
                <a:cs typeface="Simplified Arabic"/>
              </a:rPr>
              <a:t> الطفرات الطبيعية هي </a:t>
            </a:r>
            <a:r>
              <a:rPr lang="ar-IQ" sz="2800" b="1" dirty="0" err="1">
                <a:ea typeface="Times New Roman"/>
                <a:cs typeface="Simplified Arabic"/>
              </a:rPr>
              <a:t>أستنباط</a:t>
            </a:r>
            <a:r>
              <a:rPr lang="ar-IQ" sz="2800" b="1" dirty="0">
                <a:ea typeface="Times New Roman"/>
                <a:cs typeface="Simplified Arabic"/>
              </a:rPr>
              <a:t> اصناف قصيره من  الذرة الرفيعة اذ تعتبر الاصناف القصيرة اكثر ملائمة لعمليات الحصاد الميكانيكي </a:t>
            </a:r>
            <a:endParaRPr lang="ar-IQ" sz="2800" dirty="0"/>
          </a:p>
        </p:txBody>
      </p:sp>
    </p:spTree>
    <p:extLst>
      <p:ext uri="{BB962C8B-B14F-4D97-AF65-F5344CB8AC3E}">
        <p14:creationId xmlns:p14="http://schemas.microsoft.com/office/powerpoint/2010/main" val="3656426786"/>
      </p:ext>
    </p:extLst>
  </p:cSld>
  <p:clrMapOvr>
    <a:masterClrMapping/>
  </p:clrMapOvr>
  <p:transition spd="slow">
    <p:wedg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827584" y="1052736"/>
            <a:ext cx="7848872" cy="4585871"/>
          </a:xfrm>
          <a:prstGeom prst="rect">
            <a:avLst/>
          </a:prstGeom>
        </p:spPr>
        <p:txBody>
          <a:bodyPr wrap="square">
            <a:spAutoFit/>
          </a:bodyPr>
          <a:lstStyle/>
          <a:p>
            <a:pPr algn="just"/>
            <a:r>
              <a:rPr lang="ar-IQ" sz="3600" b="1" u="sng" dirty="0">
                <a:latin typeface="Times New Roman"/>
                <a:ea typeface="Times New Roman"/>
                <a:cs typeface="Simplified Arabic"/>
              </a:rPr>
              <a:t>الطفرات الصناعية أو المستحدثة</a:t>
            </a:r>
            <a:r>
              <a:rPr lang="ar-IQ" sz="3200" b="1" dirty="0">
                <a:latin typeface="Times New Roman"/>
                <a:ea typeface="Times New Roman"/>
                <a:cs typeface="Simplified Arabic"/>
              </a:rPr>
              <a:t> :- وهي الطفرات التي تقوم الاسباب بأحداثها فمثلا عند معاملة بعض المحاصيل مثل الذرة الصفراء او الشعير بالأشعة السينية تؤدي الى حدوث طفرات صناعية في المحصول يقوم مربي النبات بأحداث الطفرات وذلك لعدة اسباب منها تحسين حاصل النبات أو التغلب على صفة سيئة موجوده في النبات ويمكن اجراءها مثلا بمعاملة بعض المحاصيل الذرة الصفراء أو الشعير بالأشعة السينية والتي تؤدي الى حدوث طفرات صناعية في هذه المحاصيل .</a:t>
            </a:r>
            <a:endParaRPr lang="en-US" sz="3200" dirty="0">
              <a:effectLst/>
              <a:latin typeface="Times New Roman"/>
              <a:ea typeface="Times New Roman"/>
            </a:endParaRPr>
          </a:p>
        </p:txBody>
      </p:sp>
    </p:spTree>
    <p:extLst>
      <p:ext uri="{BB962C8B-B14F-4D97-AF65-F5344CB8AC3E}">
        <p14:creationId xmlns:p14="http://schemas.microsoft.com/office/powerpoint/2010/main" val="1966588774"/>
      </p:ext>
    </p:extLst>
  </p:cSld>
  <p:clrMapOvr>
    <a:masterClrMapping/>
  </p:clrMapOvr>
  <p:transition spd="slow">
    <p:wedg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683568" y="735955"/>
            <a:ext cx="7992888" cy="5509200"/>
          </a:xfrm>
          <a:prstGeom prst="rect">
            <a:avLst/>
          </a:prstGeom>
        </p:spPr>
        <p:txBody>
          <a:bodyPr wrap="square">
            <a:spAutoFit/>
          </a:bodyPr>
          <a:lstStyle/>
          <a:p>
            <a:r>
              <a:rPr lang="ar-IQ" sz="2800" b="1" u="sng" dirty="0">
                <a:latin typeface="Times New Roman"/>
                <a:ea typeface="Times New Roman"/>
              </a:rPr>
              <a:t>هناك عدة وسائل لأحداث الطفرات الصناعية منها</a:t>
            </a:r>
            <a:r>
              <a:rPr lang="ar-IQ" sz="2800" b="1" dirty="0">
                <a:latin typeface="Times New Roman"/>
                <a:ea typeface="Times New Roman"/>
                <a:cs typeface="Simplified Arabic"/>
              </a:rPr>
              <a:t> </a:t>
            </a:r>
            <a:r>
              <a:rPr lang="ar-IQ" sz="2400" b="1" dirty="0">
                <a:latin typeface="Times New Roman"/>
                <a:ea typeface="Times New Roman"/>
                <a:cs typeface="Simplified Arabic"/>
              </a:rPr>
              <a:t>:-</a:t>
            </a:r>
            <a:endParaRPr lang="en-US" sz="2400" dirty="0">
              <a:latin typeface="Times New Roman"/>
              <a:ea typeface="Times New Roman"/>
            </a:endParaRPr>
          </a:p>
          <a:p>
            <a:r>
              <a:rPr lang="ar-IQ" sz="2400" b="1" dirty="0">
                <a:latin typeface="Times New Roman"/>
                <a:ea typeface="Times New Roman"/>
                <a:cs typeface="Simplified Arabic"/>
              </a:rPr>
              <a:t> </a:t>
            </a:r>
            <a:r>
              <a:rPr lang="ar-IQ" sz="2400" b="1" dirty="0" smtClean="0">
                <a:latin typeface="Times New Roman"/>
                <a:ea typeface="Times New Roman"/>
                <a:cs typeface="Simplified Arabic"/>
              </a:rPr>
              <a:t>1- </a:t>
            </a:r>
            <a:r>
              <a:rPr lang="ar-IQ" sz="2400" b="1" u="sng" dirty="0">
                <a:latin typeface="Times New Roman"/>
                <a:ea typeface="Times New Roman"/>
              </a:rPr>
              <a:t>استخدام الأشعة الايونية</a:t>
            </a:r>
            <a:r>
              <a:rPr lang="ar-IQ" sz="2400" b="1" dirty="0">
                <a:latin typeface="Times New Roman"/>
                <a:ea typeface="Times New Roman"/>
                <a:cs typeface="Simplified Arabic"/>
              </a:rPr>
              <a:t> :- وتعتبر من اكثر انواع الاشعة شيوعا في احداث الطفرات اذ تؤثر من خلال احداث التأين للسماد على </a:t>
            </a:r>
            <a:r>
              <a:rPr lang="ar-IQ" sz="2400" b="1" dirty="0" smtClean="0">
                <a:latin typeface="Times New Roman"/>
                <a:ea typeface="Times New Roman"/>
                <a:cs typeface="Simplified Arabic"/>
              </a:rPr>
              <a:t>تركيب </a:t>
            </a:r>
            <a:r>
              <a:rPr lang="ar-IQ" sz="2400" b="1" dirty="0" smtClean="0">
                <a:latin typeface="Times New Roman"/>
                <a:ea typeface="Times New Roman"/>
              </a:rPr>
              <a:t> </a:t>
            </a:r>
            <a:r>
              <a:rPr lang="ar-IQ" sz="2400" b="1" dirty="0" smtClean="0">
                <a:latin typeface="Times New Roman"/>
                <a:ea typeface="Times New Roman"/>
                <a:cs typeface="Simplified Arabic"/>
              </a:rPr>
              <a:t>الخلايا </a:t>
            </a:r>
            <a:r>
              <a:rPr lang="ar-IQ" sz="2400" b="1" dirty="0">
                <a:latin typeface="Times New Roman"/>
                <a:ea typeface="Times New Roman"/>
                <a:cs typeface="Simplified Arabic"/>
              </a:rPr>
              <a:t>مما يؤدي الى حدوث الطفرات في الخلية ومن اهم الاشعاعات المستخدمة  هي اشعة ألفا و بيتا و </a:t>
            </a:r>
            <a:r>
              <a:rPr lang="ar-IQ" sz="2400" b="1" dirty="0" err="1">
                <a:latin typeface="Times New Roman"/>
                <a:ea typeface="Times New Roman"/>
                <a:cs typeface="Simplified Arabic"/>
              </a:rPr>
              <a:t>كاما</a:t>
            </a:r>
            <a:r>
              <a:rPr lang="ar-IQ" sz="2400" b="1" dirty="0">
                <a:latin typeface="Times New Roman"/>
                <a:ea typeface="Times New Roman"/>
                <a:cs typeface="Simplified Arabic"/>
              </a:rPr>
              <a:t> . </a:t>
            </a:r>
            <a:endParaRPr lang="en-US" sz="2400" dirty="0">
              <a:latin typeface="Times New Roman"/>
              <a:ea typeface="Times New Roman"/>
            </a:endParaRPr>
          </a:p>
          <a:p>
            <a:r>
              <a:rPr lang="ar-IQ" sz="2400" b="1" dirty="0">
                <a:latin typeface="Times New Roman"/>
                <a:ea typeface="Times New Roman"/>
                <a:cs typeface="Simplified Arabic"/>
              </a:rPr>
              <a:t>2- </a:t>
            </a:r>
            <a:r>
              <a:rPr lang="ar-IQ" sz="2400" b="1" u="sng" dirty="0">
                <a:latin typeface="Times New Roman"/>
                <a:ea typeface="Times New Roman"/>
              </a:rPr>
              <a:t>الأشعة غير المسببة للتأين</a:t>
            </a:r>
            <a:r>
              <a:rPr lang="ar-IQ" sz="2400" b="1" dirty="0">
                <a:latin typeface="Times New Roman"/>
                <a:ea typeface="Times New Roman"/>
                <a:cs typeface="Simplified Arabic"/>
              </a:rPr>
              <a:t> :- فمثلا الاشعة فوق البنفسجية والتي يمكن الحصول عليها </a:t>
            </a:r>
            <a:r>
              <a:rPr lang="ar-IQ" sz="2400" b="1" dirty="0" err="1">
                <a:latin typeface="Times New Roman"/>
                <a:ea typeface="Times New Roman"/>
                <a:cs typeface="Simplified Arabic"/>
              </a:rPr>
              <a:t>بأستخدام</a:t>
            </a:r>
            <a:r>
              <a:rPr lang="ar-IQ" sz="2400" b="1" dirty="0">
                <a:latin typeface="Times New Roman"/>
                <a:ea typeface="Times New Roman"/>
                <a:cs typeface="Simplified Arabic"/>
              </a:rPr>
              <a:t> مصباح بخار الزئبق ، ان هذا النوع من الاشعة يؤثر على طبقة رقيقة جدا من الخلايا وغالبا ما يستخدم في معاملة حبوب اللقاح او القمم النامية للجذور .</a:t>
            </a:r>
            <a:endParaRPr lang="en-US" sz="2400" dirty="0">
              <a:latin typeface="Times New Roman"/>
              <a:ea typeface="Times New Roman"/>
            </a:endParaRPr>
          </a:p>
          <a:p>
            <a:r>
              <a:rPr lang="ar-IQ" sz="2400" b="1" dirty="0">
                <a:latin typeface="Times New Roman"/>
                <a:ea typeface="Times New Roman"/>
                <a:cs typeface="Simplified Arabic"/>
              </a:rPr>
              <a:t> </a:t>
            </a:r>
            <a:endParaRPr lang="en-US" sz="2400" dirty="0">
              <a:latin typeface="Times New Roman"/>
              <a:ea typeface="Times New Roman"/>
            </a:endParaRPr>
          </a:p>
          <a:p>
            <a:r>
              <a:rPr lang="ar-IQ" sz="2400" b="1" u="sng" dirty="0">
                <a:latin typeface="Times New Roman"/>
                <a:ea typeface="Times New Roman"/>
              </a:rPr>
              <a:t>هناك عوامل اخرى يمكن بواسطتها أحداث الطفرات</a:t>
            </a:r>
            <a:r>
              <a:rPr lang="ar-IQ" sz="2400" b="1" dirty="0">
                <a:latin typeface="Times New Roman"/>
                <a:ea typeface="Times New Roman"/>
                <a:cs typeface="Simplified Arabic"/>
              </a:rPr>
              <a:t> هي :- </a:t>
            </a:r>
            <a:endParaRPr lang="ar-IQ" sz="2400" b="1" dirty="0" smtClean="0">
              <a:latin typeface="Times New Roman"/>
              <a:ea typeface="Times New Roman"/>
              <a:cs typeface="Simplified Arabic"/>
            </a:endParaRPr>
          </a:p>
          <a:p>
            <a:endParaRPr lang="ar-IQ" sz="2400" b="1" dirty="0" smtClean="0">
              <a:latin typeface="Times New Roman"/>
              <a:ea typeface="Times New Roman"/>
              <a:cs typeface="Simplified Arabic"/>
            </a:endParaRPr>
          </a:p>
          <a:p>
            <a:r>
              <a:rPr lang="ar-IQ" sz="2400" b="1" dirty="0" smtClean="0">
                <a:latin typeface="Times New Roman"/>
                <a:ea typeface="Times New Roman"/>
                <a:cs typeface="Simplified Arabic"/>
              </a:rPr>
              <a:t>   </a:t>
            </a:r>
            <a:r>
              <a:rPr lang="ar-IQ" sz="2400" b="1" dirty="0">
                <a:latin typeface="Times New Roman"/>
                <a:ea typeface="Times New Roman"/>
                <a:cs typeface="Simplified Arabic"/>
              </a:rPr>
              <a:t>أ- النيوترونات    ب- النظائر </a:t>
            </a:r>
            <a:r>
              <a:rPr lang="ar-IQ" sz="2400" b="1" dirty="0" err="1">
                <a:latin typeface="Times New Roman"/>
                <a:ea typeface="Times New Roman"/>
                <a:cs typeface="Simplified Arabic"/>
              </a:rPr>
              <a:t>المشعه</a:t>
            </a:r>
            <a:r>
              <a:rPr lang="ar-IQ" sz="2400" b="1" dirty="0">
                <a:latin typeface="Times New Roman"/>
                <a:ea typeface="Times New Roman"/>
                <a:cs typeface="Simplified Arabic"/>
              </a:rPr>
              <a:t>       جـ- </a:t>
            </a:r>
            <a:r>
              <a:rPr lang="ar-IQ" sz="2400" b="1" dirty="0" err="1">
                <a:latin typeface="Times New Roman"/>
                <a:ea typeface="Times New Roman"/>
                <a:cs typeface="Simplified Arabic"/>
              </a:rPr>
              <a:t>أستخدام</a:t>
            </a:r>
            <a:r>
              <a:rPr lang="ar-IQ" sz="2400" b="1" dirty="0">
                <a:latin typeface="Times New Roman"/>
                <a:ea typeface="Times New Roman"/>
                <a:cs typeface="Simplified Arabic"/>
              </a:rPr>
              <a:t> المواد الكيمياوية . </a:t>
            </a:r>
            <a:endParaRPr lang="en-US" sz="2400" dirty="0">
              <a:latin typeface="Times New Roman"/>
              <a:ea typeface="Times New Roman"/>
            </a:endParaRPr>
          </a:p>
          <a:p>
            <a:r>
              <a:rPr lang="ar-IQ" b="1" dirty="0">
                <a:latin typeface="Times New Roman"/>
                <a:ea typeface="Times New Roman"/>
                <a:cs typeface="Simplified Arabic"/>
              </a:rPr>
              <a:t> </a:t>
            </a:r>
            <a:endParaRPr lang="en-US" dirty="0">
              <a:latin typeface="Times New Roman"/>
              <a:ea typeface="Times New Roman"/>
            </a:endParaRPr>
          </a:p>
          <a:p>
            <a:r>
              <a:rPr lang="ar-IQ" b="1" dirty="0">
                <a:latin typeface="Times New Roman"/>
                <a:ea typeface="Times New Roman"/>
                <a:cs typeface="Simplified Arabic"/>
              </a:rPr>
              <a:t> </a:t>
            </a:r>
            <a:endParaRPr lang="en-US" dirty="0">
              <a:effectLst/>
              <a:latin typeface="Times New Roman"/>
              <a:ea typeface="Times New Roman"/>
            </a:endParaRPr>
          </a:p>
        </p:txBody>
      </p:sp>
    </p:spTree>
    <p:extLst>
      <p:ext uri="{BB962C8B-B14F-4D97-AF65-F5344CB8AC3E}">
        <p14:creationId xmlns:p14="http://schemas.microsoft.com/office/powerpoint/2010/main" val="1622143569"/>
      </p:ext>
    </p:extLst>
  </p:cSld>
  <p:clrMapOvr>
    <a:masterClrMapping/>
  </p:clrMapOvr>
  <p:transition spd="slow">
    <p:wedg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467544" y="908720"/>
            <a:ext cx="8280920" cy="4031873"/>
          </a:xfrm>
          <a:prstGeom prst="rect">
            <a:avLst/>
          </a:prstGeom>
        </p:spPr>
        <p:txBody>
          <a:bodyPr wrap="square">
            <a:spAutoFit/>
          </a:bodyPr>
          <a:lstStyle/>
          <a:p>
            <a:r>
              <a:rPr lang="ar-IQ" sz="3200" b="1" u="sng" dirty="0">
                <a:latin typeface="Times New Roman"/>
                <a:ea typeface="Times New Roman"/>
                <a:cs typeface="Simplified Arabic"/>
              </a:rPr>
              <a:t>فوائد التربية </a:t>
            </a:r>
            <a:r>
              <a:rPr lang="ar-IQ" sz="3200" b="1" u="sng" dirty="0" smtClean="0">
                <a:latin typeface="Times New Roman"/>
                <a:ea typeface="Times New Roman"/>
                <a:cs typeface="Simplified Arabic"/>
              </a:rPr>
              <a:t>باستخدام </a:t>
            </a:r>
            <a:r>
              <a:rPr lang="ar-IQ" sz="3200" b="1" u="sng" dirty="0">
                <a:latin typeface="Times New Roman"/>
                <a:ea typeface="Times New Roman"/>
                <a:cs typeface="Simplified Arabic"/>
              </a:rPr>
              <a:t>الطفرات</a:t>
            </a:r>
            <a:r>
              <a:rPr lang="ar-IQ" sz="3200" b="1" dirty="0">
                <a:latin typeface="Times New Roman"/>
                <a:ea typeface="Times New Roman"/>
                <a:cs typeface="Simplified Arabic"/>
              </a:rPr>
              <a:t> </a:t>
            </a:r>
            <a:r>
              <a:rPr lang="ar-IQ" sz="2800" b="1" dirty="0">
                <a:latin typeface="Times New Roman"/>
                <a:ea typeface="Times New Roman"/>
                <a:cs typeface="Simplified Arabic"/>
              </a:rPr>
              <a:t>:-</a:t>
            </a:r>
            <a:endParaRPr lang="en-US" sz="2800" dirty="0">
              <a:latin typeface="Times New Roman"/>
              <a:ea typeface="Times New Roman"/>
            </a:endParaRPr>
          </a:p>
          <a:p>
            <a:r>
              <a:rPr lang="ar-IQ" sz="2800" b="1" dirty="0">
                <a:latin typeface="Times New Roman"/>
                <a:ea typeface="Times New Roman"/>
                <a:cs typeface="Simplified Arabic"/>
              </a:rPr>
              <a:t>1- أنتاج </a:t>
            </a:r>
            <a:r>
              <a:rPr lang="ar-IQ" sz="2800" b="1" dirty="0" smtClean="0">
                <a:latin typeface="Times New Roman"/>
                <a:ea typeface="Times New Roman"/>
                <a:cs typeface="Simplified Arabic"/>
              </a:rPr>
              <a:t>اختلافات </a:t>
            </a:r>
            <a:r>
              <a:rPr lang="ar-IQ" sz="2800" b="1" dirty="0">
                <a:latin typeface="Times New Roman"/>
                <a:ea typeface="Times New Roman"/>
                <a:cs typeface="Simplified Arabic"/>
              </a:rPr>
              <a:t>غير موجودة لذا تعتبر مادة سهلة في عملية </a:t>
            </a:r>
            <a:endParaRPr lang="ar-IQ" sz="2800" b="1" dirty="0" smtClean="0">
              <a:latin typeface="Times New Roman"/>
              <a:ea typeface="Times New Roman"/>
              <a:cs typeface="Simplified Arabic"/>
            </a:endParaRPr>
          </a:p>
          <a:p>
            <a:r>
              <a:rPr lang="ar-IQ" sz="2800" b="1" dirty="0">
                <a:latin typeface="Times New Roman"/>
                <a:ea typeface="Times New Roman"/>
                <a:cs typeface="Simplified Arabic"/>
              </a:rPr>
              <a:t> </a:t>
            </a:r>
            <a:r>
              <a:rPr lang="ar-IQ" sz="2800" b="1" dirty="0" smtClean="0">
                <a:latin typeface="Times New Roman"/>
                <a:ea typeface="Times New Roman"/>
                <a:cs typeface="Simplified Arabic"/>
              </a:rPr>
              <a:t>    الانتخاب </a:t>
            </a:r>
            <a:r>
              <a:rPr lang="ar-IQ" sz="2800" b="1" dirty="0">
                <a:latin typeface="Times New Roman"/>
                <a:ea typeface="Times New Roman"/>
                <a:cs typeface="Simplified Arabic"/>
              </a:rPr>
              <a:t>.</a:t>
            </a:r>
            <a:endParaRPr lang="en-US" sz="2800" dirty="0">
              <a:latin typeface="Times New Roman"/>
              <a:ea typeface="Times New Roman"/>
            </a:endParaRPr>
          </a:p>
          <a:p>
            <a:r>
              <a:rPr lang="ar-IQ" sz="2800" b="1" dirty="0">
                <a:latin typeface="Times New Roman"/>
                <a:ea typeface="Times New Roman"/>
                <a:cs typeface="Simplified Arabic"/>
              </a:rPr>
              <a:t>2- تستخدم الطفرات في المحاصيل التي لا يمكن فيها استخدام التربية </a:t>
            </a:r>
            <a:endParaRPr lang="ar-IQ" sz="2800" b="1" dirty="0" smtClean="0">
              <a:latin typeface="Times New Roman"/>
              <a:ea typeface="Times New Roman"/>
              <a:cs typeface="Simplified Arabic"/>
            </a:endParaRPr>
          </a:p>
          <a:p>
            <a:r>
              <a:rPr lang="ar-IQ" sz="2800" b="1" dirty="0">
                <a:latin typeface="Times New Roman"/>
                <a:ea typeface="Times New Roman"/>
                <a:cs typeface="Simplified Arabic"/>
              </a:rPr>
              <a:t> </a:t>
            </a:r>
            <a:r>
              <a:rPr lang="ar-IQ" sz="2800" b="1" dirty="0" smtClean="0">
                <a:latin typeface="Times New Roman"/>
                <a:ea typeface="Times New Roman"/>
                <a:cs typeface="Simplified Arabic"/>
              </a:rPr>
              <a:t>   باستخدام </a:t>
            </a:r>
            <a:r>
              <a:rPr lang="ar-IQ" sz="2800" b="1" dirty="0">
                <a:latin typeface="Times New Roman"/>
                <a:ea typeface="Times New Roman"/>
                <a:cs typeface="Simplified Arabic"/>
              </a:rPr>
              <a:t>الوسائل التقليدية .</a:t>
            </a:r>
            <a:endParaRPr lang="en-US" sz="2800" dirty="0">
              <a:latin typeface="Times New Roman"/>
              <a:ea typeface="Times New Roman"/>
            </a:endParaRPr>
          </a:p>
          <a:p>
            <a:r>
              <a:rPr lang="ar-IQ" sz="2800" b="1" dirty="0">
                <a:latin typeface="Times New Roman"/>
                <a:ea typeface="Times New Roman"/>
                <a:cs typeface="Simplified Arabic"/>
              </a:rPr>
              <a:t>3- تعتبر هذه الطريقة من الطرق التي تمتاز بتوفير الوقت والتكاليف </a:t>
            </a:r>
            <a:endParaRPr lang="ar-IQ" sz="2800" b="1" dirty="0" smtClean="0">
              <a:latin typeface="Times New Roman"/>
              <a:ea typeface="Times New Roman"/>
              <a:cs typeface="Simplified Arabic"/>
            </a:endParaRPr>
          </a:p>
          <a:p>
            <a:r>
              <a:rPr lang="ar-IQ" sz="2800" b="1" dirty="0">
                <a:latin typeface="Times New Roman"/>
                <a:ea typeface="Times New Roman"/>
                <a:cs typeface="Simplified Arabic"/>
              </a:rPr>
              <a:t> </a:t>
            </a:r>
            <a:r>
              <a:rPr lang="ar-IQ" sz="2800" b="1" dirty="0" smtClean="0">
                <a:latin typeface="Times New Roman"/>
                <a:ea typeface="Times New Roman"/>
                <a:cs typeface="Simplified Arabic"/>
              </a:rPr>
              <a:t>   مقارنه </a:t>
            </a:r>
            <a:r>
              <a:rPr lang="ar-IQ" sz="2800" b="1" dirty="0">
                <a:latin typeface="Times New Roman"/>
                <a:ea typeface="Times New Roman"/>
                <a:cs typeface="Simplified Arabic"/>
              </a:rPr>
              <a:t>بالطرق التقليدية .</a:t>
            </a:r>
            <a:endParaRPr lang="en-US" sz="2800" dirty="0">
              <a:latin typeface="Times New Roman"/>
              <a:ea typeface="Times New Roman"/>
            </a:endParaRPr>
          </a:p>
          <a:p>
            <a:r>
              <a:rPr lang="ar-IQ" sz="2800" b="1" dirty="0">
                <a:latin typeface="Times New Roman"/>
                <a:ea typeface="Times New Roman"/>
                <a:cs typeface="Simplified Arabic"/>
              </a:rPr>
              <a:t>4- تستخدم في جميع المحاصيل خصوصا الذاتية التلقيح وذلك </a:t>
            </a:r>
            <a:r>
              <a:rPr lang="ar-IQ" sz="2800" b="1" dirty="0" smtClean="0">
                <a:latin typeface="Times New Roman"/>
                <a:ea typeface="Times New Roman"/>
                <a:cs typeface="Simplified Arabic"/>
              </a:rPr>
              <a:t>لسهوله</a:t>
            </a:r>
          </a:p>
          <a:p>
            <a:r>
              <a:rPr lang="ar-IQ" sz="2800" b="1" dirty="0">
                <a:latin typeface="Times New Roman"/>
                <a:ea typeface="Times New Roman"/>
                <a:cs typeface="Simplified Arabic"/>
              </a:rPr>
              <a:t> </a:t>
            </a:r>
            <a:r>
              <a:rPr lang="ar-IQ" sz="2800" b="1" dirty="0" smtClean="0">
                <a:latin typeface="Times New Roman"/>
                <a:ea typeface="Times New Roman"/>
                <a:cs typeface="Simplified Arabic"/>
              </a:rPr>
              <a:t>   </a:t>
            </a:r>
            <a:r>
              <a:rPr lang="ar-IQ" sz="2800" b="1" dirty="0">
                <a:latin typeface="Times New Roman"/>
                <a:ea typeface="Times New Roman"/>
                <a:cs typeface="Simplified Arabic"/>
              </a:rPr>
              <a:t>تشخيص الطفرات فيها .</a:t>
            </a:r>
            <a:endParaRPr lang="en-US" sz="2800" dirty="0">
              <a:effectLst/>
              <a:latin typeface="Times New Roman"/>
              <a:ea typeface="Times New Roman"/>
            </a:endParaRPr>
          </a:p>
        </p:txBody>
      </p:sp>
    </p:spTree>
    <p:extLst>
      <p:ext uri="{BB962C8B-B14F-4D97-AF65-F5344CB8AC3E}">
        <p14:creationId xmlns:p14="http://schemas.microsoft.com/office/powerpoint/2010/main" val="1435399543"/>
      </p:ext>
    </p:extLst>
  </p:cSld>
  <p:clrMapOvr>
    <a:masterClrMapping/>
  </p:clrMapOvr>
  <p:transition spd="slow">
    <p:wedg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467544" y="1151454"/>
            <a:ext cx="8208912" cy="4585871"/>
          </a:xfrm>
          <a:prstGeom prst="rect">
            <a:avLst/>
          </a:prstGeom>
        </p:spPr>
        <p:txBody>
          <a:bodyPr wrap="square">
            <a:spAutoFit/>
          </a:bodyPr>
          <a:lstStyle/>
          <a:p>
            <a:r>
              <a:rPr lang="ar-IQ" sz="2800" b="1" u="sng" dirty="0">
                <a:latin typeface="Times New Roman"/>
                <a:ea typeface="Times New Roman"/>
                <a:cs typeface="Simplified Arabic"/>
              </a:rPr>
              <a:t>تداخل </a:t>
            </a:r>
            <a:r>
              <a:rPr lang="ar-IQ" sz="2800" b="1" u="sng" dirty="0" err="1">
                <a:latin typeface="Times New Roman"/>
                <a:ea typeface="Times New Roman"/>
                <a:cs typeface="Simplified Arabic"/>
              </a:rPr>
              <a:t>الوراثه</a:t>
            </a:r>
            <a:r>
              <a:rPr lang="ar-IQ" sz="2800" b="1" u="sng" dirty="0">
                <a:latin typeface="Times New Roman"/>
                <a:ea typeface="Times New Roman"/>
                <a:cs typeface="Simplified Arabic"/>
              </a:rPr>
              <a:t> في البيئة</a:t>
            </a:r>
            <a:r>
              <a:rPr lang="ar-IQ" sz="2800" b="1" dirty="0">
                <a:latin typeface="Times New Roman"/>
                <a:ea typeface="Times New Roman"/>
                <a:cs typeface="Simplified Arabic"/>
              </a:rPr>
              <a:t> </a:t>
            </a:r>
            <a:r>
              <a:rPr lang="ar-IQ" sz="2400" b="1" dirty="0">
                <a:latin typeface="Times New Roman"/>
                <a:ea typeface="Times New Roman"/>
                <a:cs typeface="Simplified Arabic"/>
              </a:rPr>
              <a:t>:-</a:t>
            </a:r>
            <a:endParaRPr lang="en-US" sz="2400" dirty="0">
              <a:latin typeface="Times New Roman"/>
              <a:ea typeface="Times New Roman"/>
            </a:endParaRPr>
          </a:p>
          <a:p>
            <a:pPr algn="just"/>
            <a:r>
              <a:rPr lang="ar-IQ" sz="2400" b="1" dirty="0">
                <a:latin typeface="Times New Roman"/>
                <a:ea typeface="Times New Roman"/>
                <a:cs typeface="Simplified Arabic"/>
              </a:rPr>
              <a:t>تبحث الوراثة الكمية في توارث الفروقات بين صفات الافراد والتي يعبر عنها بالدرجة بدلا من النوع ويلاحظ ان التغاير في الصفات الكمية يكون واضح وبشكل مستمر او متدرج وان معظم صفات المحاصيل الحقلية هي صفات كمية وتوجد بينها الكثير من الفروقات تكمن اهمية الوراثة لمربي النبات وذلك نتيجة لاستخدامه للتغاير الوراثي بين الاصناف وبين الصفات . اذ يلاحظ ان النباتات التي تدخل في برامج التربية سواء كان البرنامج تلقيح ذاتي او تهجين او انتخاب يعتمد بشكل اساسي على نسبة التغاير في الصفات ومن الملاحظ ان الصفات الكمية تعتبر واضحة وسهلة في الدراسة وذلك لسهولة دراسة الاختلاف بين صفاتها ، كما و يلاحظ ايضا ان الصفات الكمية تتأثر بالبيئة الموجودة فيها بشكل اكبر مما هو علية في الصفات النوعية ، وان دراسة التداخلات ما بين الوراثة والبيئة لهذه الصفات يمكن ان يوضح مدى تأثير كل من الوراثة والبيئة على الصفات المختلفة . </a:t>
            </a:r>
            <a:endParaRPr lang="en-US" sz="2400" dirty="0">
              <a:effectLst/>
              <a:latin typeface="Times New Roman"/>
              <a:ea typeface="Times New Roman"/>
            </a:endParaRPr>
          </a:p>
        </p:txBody>
      </p:sp>
    </p:spTree>
    <p:extLst>
      <p:ext uri="{BB962C8B-B14F-4D97-AF65-F5344CB8AC3E}">
        <p14:creationId xmlns:p14="http://schemas.microsoft.com/office/powerpoint/2010/main" val="804507882"/>
      </p:ext>
    </p:extLst>
  </p:cSld>
  <p:clrMapOvr>
    <a:masterClrMapping/>
  </p:clrMapOvr>
  <p:transition spd="slow">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395536" y="1196753"/>
            <a:ext cx="8424936" cy="3231654"/>
          </a:xfrm>
          <a:prstGeom prst="rect">
            <a:avLst/>
          </a:prstGeom>
        </p:spPr>
        <p:txBody>
          <a:bodyPr wrap="square">
            <a:spAutoFit/>
          </a:bodyPr>
          <a:lstStyle/>
          <a:p>
            <a:r>
              <a:rPr lang="ar-IQ" sz="4400" b="1" u="sng" dirty="0">
                <a:latin typeface="Times New Roman"/>
                <a:ea typeface="Times New Roman"/>
                <a:cs typeface="Simplified Arabic"/>
              </a:rPr>
              <a:t>أهداف تربية النبات</a:t>
            </a:r>
            <a:r>
              <a:rPr lang="ar-IQ" sz="4400" b="1" dirty="0">
                <a:latin typeface="Times New Roman"/>
                <a:ea typeface="Times New Roman"/>
                <a:cs typeface="Simplified Arabic"/>
              </a:rPr>
              <a:t> </a:t>
            </a:r>
            <a:r>
              <a:rPr lang="ar-IQ" sz="4000" b="1" dirty="0">
                <a:latin typeface="Times New Roman"/>
                <a:ea typeface="Times New Roman"/>
                <a:cs typeface="Simplified Arabic"/>
              </a:rPr>
              <a:t>:-</a:t>
            </a:r>
            <a:endParaRPr lang="en-US" sz="4000" dirty="0">
              <a:latin typeface="Times New Roman"/>
              <a:ea typeface="Times New Roman"/>
            </a:endParaRPr>
          </a:p>
          <a:p>
            <a:r>
              <a:rPr lang="ar-IQ" sz="4000" b="1" dirty="0">
                <a:latin typeface="Times New Roman"/>
                <a:ea typeface="Times New Roman"/>
                <a:cs typeface="Simplified Arabic"/>
              </a:rPr>
              <a:t>1- زيادة الانتاج   </a:t>
            </a:r>
            <a:endParaRPr lang="ar-IQ" sz="4000" b="1" dirty="0" smtClean="0">
              <a:latin typeface="Times New Roman"/>
              <a:ea typeface="Times New Roman"/>
              <a:cs typeface="Simplified Arabic"/>
            </a:endParaRPr>
          </a:p>
          <a:p>
            <a:r>
              <a:rPr lang="ar-IQ" sz="4000" b="1" dirty="0" smtClean="0">
                <a:latin typeface="Times New Roman"/>
                <a:ea typeface="Times New Roman"/>
                <a:cs typeface="Simplified Arabic"/>
              </a:rPr>
              <a:t> </a:t>
            </a:r>
            <a:r>
              <a:rPr lang="ar-IQ" sz="4000" b="1" dirty="0">
                <a:latin typeface="Times New Roman"/>
                <a:ea typeface="Times New Roman"/>
                <a:cs typeface="Simplified Arabic"/>
              </a:rPr>
              <a:t>2- تحسين النوعية  </a:t>
            </a:r>
            <a:endParaRPr lang="ar-IQ" sz="4000" b="1" dirty="0" smtClean="0">
              <a:latin typeface="Times New Roman"/>
              <a:ea typeface="Times New Roman"/>
              <a:cs typeface="Simplified Arabic"/>
            </a:endParaRPr>
          </a:p>
          <a:p>
            <a:r>
              <a:rPr lang="ar-IQ" sz="4000" b="1" dirty="0" smtClean="0">
                <a:latin typeface="Times New Roman"/>
                <a:ea typeface="Times New Roman"/>
                <a:cs typeface="Simplified Arabic"/>
              </a:rPr>
              <a:t>3- </a:t>
            </a:r>
            <a:r>
              <a:rPr lang="ar-IQ" sz="4000" b="1" dirty="0">
                <a:latin typeface="Times New Roman"/>
                <a:ea typeface="Times New Roman"/>
                <a:cs typeface="Simplified Arabic"/>
              </a:rPr>
              <a:t>المقاومة للأمراض والحشرات </a:t>
            </a:r>
            <a:endParaRPr lang="ar-IQ" sz="4000" b="1" dirty="0" smtClean="0">
              <a:latin typeface="Times New Roman"/>
              <a:ea typeface="Times New Roman"/>
              <a:cs typeface="Simplified Arabic"/>
            </a:endParaRPr>
          </a:p>
          <a:p>
            <a:r>
              <a:rPr lang="ar-IQ" sz="4000" b="1" dirty="0" smtClean="0">
                <a:latin typeface="Times New Roman"/>
                <a:ea typeface="Times New Roman"/>
                <a:cs typeface="Simplified Arabic"/>
              </a:rPr>
              <a:t>4- </a:t>
            </a:r>
            <a:r>
              <a:rPr lang="ar-IQ" sz="4000" b="1" dirty="0">
                <a:latin typeface="Times New Roman"/>
                <a:ea typeface="Times New Roman"/>
                <a:cs typeface="Simplified Arabic"/>
              </a:rPr>
              <a:t>التربية لصفات خاصة </a:t>
            </a:r>
            <a:r>
              <a:rPr lang="ar-IQ" b="1" dirty="0">
                <a:latin typeface="Times New Roman"/>
                <a:ea typeface="Times New Roman"/>
                <a:cs typeface="Simplified Arabic"/>
              </a:rPr>
              <a:t>.</a:t>
            </a:r>
            <a:endParaRPr lang="en-US" dirty="0">
              <a:effectLst/>
              <a:latin typeface="Times New Roman"/>
              <a:ea typeface="Times New Roman"/>
            </a:endParaRPr>
          </a:p>
        </p:txBody>
      </p:sp>
    </p:spTree>
    <p:extLst>
      <p:ext uri="{BB962C8B-B14F-4D97-AF65-F5344CB8AC3E}">
        <p14:creationId xmlns:p14="http://schemas.microsoft.com/office/powerpoint/2010/main" val="3085257303"/>
      </p:ext>
    </p:extLst>
  </p:cSld>
  <p:clrMapOvr>
    <a:masterClrMapping/>
  </p:clrMapOvr>
  <p:transition spd="slow">
    <p:wedg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971600" y="116632"/>
            <a:ext cx="7992888" cy="6309420"/>
          </a:xfrm>
          <a:prstGeom prst="rect">
            <a:avLst/>
          </a:prstGeom>
        </p:spPr>
        <p:txBody>
          <a:bodyPr wrap="square">
            <a:spAutoFit/>
          </a:bodyPr>
          <a:lstStyle/>
          <a:p>
            <a:pPr algn="just"/>
            <a:r>
              <a:rPr lang="ar-IQ" sz="2400" b="1" u="sng" dirty="0">
                <a:latin typeface="Times New Roman"/>
                <a:ea typeface="Times New Roman"/>
                <a:cs typeface="Simplified Arabic"/>
              </a:rPr>
              <a:t>التغاير الوراثي</a:t>
            </a:r>
            <a:r>
              <a:rPr lang="ar-IQ" sz="2400" b="1" dirty="0">
                <a:latin typeface="Times New Roman"/>
                <a:ea typeface="Times New Roman"/>
                <a:cs typeface="Simplified Arabic"/>
              </a:rPr>
              <a:t> </a:t>
            </a:r>
            <a:r>
              <a:rPr lang="ar-IQ" sz="2000" b="1" dirty="0">
                <a:latin typeface="Times New Roman"/>
                <a:ea typeface="Times New Roman"/>
                <a:cs typeface="Simplified Arabic"/>
              </a:rPr>
              <a:t>:-</a:t>
            </a:r>
            <a:endParaRPr lang="en-US" sz="2000" dirty="0">
              <a:latin typeface="Times New Roman"/>
              <a:ea typeface="Times New Roman"/>
            </a:endParaRPr>
          </a:p>
          <a:p>
            <a:pPr algn="just"/>
            <a:r>
              <a:rPr lang="ar-IQ" sz="2000" b="1" dirty="0">
                <a:latin typeface="Times New Roman"/>
                <a:ea typeface="Times New Roman"/>
                <a:cs typeface="Simplified Arabic"/>
              </a:rPr>
              <a:t>تعتمد دراسة وراثة الصفات الكمية على القيمة الوراثية لتلك الصفة ويمكن معرفة القيمة الوراثية لفرد ما عن طريق اجراء القياسات على المظهر الخارجي لذلك الفرد لصفة واحدة او صفات معينة وتعطى الصفة رقما معينا يدل على درجتها بينما تعبر القيمة المظهرية عن درجة سلوك  فرد معين لصفة معينة في بيئة معينة وبذا يمكن وضع العلاقة التالية بين القيمة الوراثية والقيمة المظهرية والبيئة بالشكل التالي :-  </a:t>
            </a:r>
            <a:endParaRPr lang="en-US" sz="2000" dirty="0">
              <a:latin typeface="Times New Roman"/>
              <a:ea typeface="Times New Roman"/>
            </a:endParaRPr>
          </a:p>
          <a:p>
            <a:pPr algn="just"/>
            <a:r>
              <a:rPr lang="ar-IQ" sz="2000" b="1" dirty="0">
                <a:latin typeface="Times New Roman"/>
                <a:ea typeface="Times New Roman"/>
                <a:cs typeface="Simplified Arabic"/>
              </a:rPr>
              <a:t>                                                     علما ان</a:t>
            </a:r>
            <a:r>
              <a:rPr lang="ar-IQ" sz="2000" b="1" dirty="0">
                <a:latin typeface="Times New Roman"/>
                <a:ea typeface="Times New Roman"/>
              </a:rPr>
              <a:t> </a:t>
            </a:r>
            <a:r>
              <a:rPr lang="en-US" sz="2000" b="1" dirty="0">
                <a:latin typeface="Times New Roman"/>
                <a:ea typeface="Times New Roman"/>
              </a:rPr>
              <a:t>P </a:t>
            </a:r>
            <a:r>
              <a:rPr lang="ar-IQ" sz="2000" b="1" dirty="0">
                <a:latin typeface="Times New Roman"/>
                <a:ea typeface="Times New Roman"/>
              </a:rPr>
              <a:t> هو </a:t>
            </a:r>
            <a:r>
              <a:rPr lang="en-US" sz="2000" b="1" dirty="0">
                <a:latin typeface="Times New Roman"/>
                <a:ea typeface="Times New Roman"/>
              </a:rPr>
              <a:t>Phenotype</a:t>
            </a:r>
            <a:r>
              <a:rPr lang="en-US" sz="2000" b="1" dirty="0">
                <a:latin typeface="Simplified Arabic"/>
                <a:ea typeface="Times New Roman"/>
              </a:rPr>
              <a:t>  </a:t>
            </a:r>
            <a:endParaRPr lang="en-US" sz="2000" dirty="0">
              <a:latin typeface="Times New Roman"/>
              <a:ea typeface="Times New Roman"/>
            </a:endParaRPr>
          </a:p>
          <a:p>
            <a:pPr algn="ctr"/>
            <a:r>
              <a:rPr lang="en-US" sz="2000" b="1" dirty="0">
                <a:latin typeface="Times New Roman"/>
                <a:ea typeface="Times New Roman"/>
              </a:rPr>
              <a:t>G + E</a:t>
            </a:r>
            <a:r>
              <a:rPr lang="ar-IQ" sz="2000" b="1" dirty="0">
                <a:latin typeface="Times New Roman"/>
                <a:ea typeface="Times New Roman"/>
              </a:rPr>
              <a:t> =</a:t>
            </a:r>
            <a:r>
              <a:rPr lang="en-US" sz="2000" b="1" dirty="0">
                <a:latin typeface="Times New Roman"/>
                <a:ea typeface="Times New Roman"/>
              </a:rPr>
              <a:t>P</a:t>
            </a:r>
            <a:endParaRPr lang="en-US" sz="2000" dirty="0">
              <a:latin typeface="Times New Roman"/>
              <a:ea typeface="Times New Roman"/>
            </a:endParaRPr>
          </a:p>
          <a:p>
            <a:pPr algn="just"/>
            <a:r>
              <a:rPr lang="ar-IQ" sz="2000" b="1" dirty="0">
                <a:latin typeface="Times New Roman"/>
                <a:ea typeface="Times New Roman"/>
                <a:cs typeface="Simplified Arabic"/>
              </a:rPr>
              <a:t> </a:t>
            </a:r>
            <a:endParaRPr lang="en-US" sz="2000" dirty="0">
              <a:latin typeface="Times New Roman"/>
              <a:ea typeface="Times New Roman"/>
            </a:endParaRPr>
          </a:p>
          <a:p>
            <a:pPr algn="just"/>
            <a:r>
              <a:rPr lang="ar-IQ" sz="2000" b="1" u="sng" dirty="0">
                <a:latin typeface="Times New Roman"/>
                <a:ea typeface="Times New Roman"/>
                <a:cs typeface="Simplified Arabic"/>
              </a:rPr>
              <a:t>يعرف النوع الوراثي</a:t>
            </a:r>
            <a:r>
              <a:rPr lang="ar-IQ" sz="2000" b="1" dirty="0">
                <a:latin typeface="Times New Roman"/>
                <a:ea typeface="Times New Roman"/>
                <a:cs typeface="Simplified Arabic"/>
              </a:rPr>
              <a:t> </a:t>
            </a:r>
            <a:r>
              <a:rPr lang="en-US" sz="2000" b="1" dirty="0">
                <a:latin typeface="Times New Roman"/>
                <a:ea typeface="Times New Roman"/>
              </a:rPr>
              <a:t>genotype</a:t>
            </a:r>
            <a:r>
              <a:rPr lang="ar-IQ" sz="2000" b="1" dirty="0">
                <a:latin typeface="Times New Roman"/>
                <a:ea typeface="Times New Roman"/>
                <a:cs typeface="Simplified Arabic"/>
              </a:rPr>
              <a:t>   لفرد ما  انه ذلك التركيب المعين من الجينات في الفرد والذي ممكن ان يعطي الفرد  شكله الخارجي ، بينما يعرف  </a:t>
            </a:r>
            <a:r>
              <a:rPr lang="en-US" sz="2000" b="1" dirty="0" err="1">
                <a:latin typeface="Times New Roman"/>
                <a:ea typeface="Times New Roman"/>
              </a:rPr>
              <a:t>Enviroment</a:t>
            </a:r>
            <a:r>
              <a:rPr lang="en-US" sz="2000" b="1" dirty="0">
                <a:latin typeface="Times New Roman"/>
                <a:ea typeface="Times New Roman"/>
              </a:rPr>
              <a:t> </a:t>
            </a:r>
            <a:r>
              <a:rPr lang="ar-IQ" sz="2000" b="1" dirty="0">
                <a:latin typeface="Times New Roman"/>
                <a:ea typeface="Times New Roman"/>
                <a:cs typeface="Simplified Arabic"/>
              </a:rPr>
              <a:t>  أنه التأثيرات البيئية على صفات لأفراد والتي تشترك مع التراكيب الوراثية لإعطاء الشكل  المظهري للأفراد .</a:t>
            </a:r>
            <a:endParaRPr lang="en-US" sz="2000" dirty="0">
              <a:latin typeface="Times New Roman"/>
              <a:ea typeface="Times New Roman"/>
            </a:endParaRPr>
          </a:p>
          <a:p>
            <a:pPr algn="just"/>
            <a:r>
              <a:rPr lang="ar-IQ" sz="2000" b="1" dirty="0">
                <a:ea typeface="Times New Roman"/>
                <a:cs typeface="Simplified Arabic"/>
              </a:rPr>
              <a:t>يتطلب تقدير التأثيرات الوراثية </a:t>
            </a:r>
            <a:r>
              <a:rPr lang="ar-IQ" sz="2000" b="1" dirty="0" err="1">
                <a:ea typeface="Times New Roman"/>
                <a:cs typeface="Simplified Arabic"/>
              </a:rPr>
              <a:t>والتغايرات</a:t>
            </a:r>
            <a:r>
              <a:rPr lang="ar-IQ" sz="2000" b="1" dirty="0">
                <a:ea typeface="Times New Roman"/>
                <a:cs typeface="Simplified Arabic"/>
              </a:rPr>
              <a:t> نوعا من التركيب العائلي او الجماعة لغرض معرفة الاصول للفرد المدروس اذ يجب معرفة الاباء التي انحدرت منها الجماعة وعلاقة بعضها بالبعض الاخر . اذ يلاحظ في الجماعات المختلفة سهولة دراسة </a:t>
            </a:r>
            <a:r>
              <a:rPr lang="ar-IQ" sz="2000" b="1" dirty="0" err="1">
                <a:ea typeface="Times New Roman"/>
                <a:cs typeface="Simplified Arabic"/>
              </a:rPr>
              <a:t>التغايرات</a:t>
            </a:r>
            <a:r>
              <a:rPr lang="ar-IQ" sz="2000" b="1" dirty="0">
                <a:ea typeface="Times New Roman"/>
                <a:cs typeface="Simplified Arabic"/>
              </a:rPr>
              <a:t> الموجودة بينها كما وتساعد عملية معرفة القيم الوراثية في تسهيل دراسة التركيب الوراثي . ان معرفة تركيب أي فرد يمكننا من معرفة تأثير الجينات في صفات تلك الافراد ومن المعلوم ان الصفة الكمية محكومة بعدة ازواج من الجينات على مواقع مختلفة وبذا تكون الصفة الكمية (القيمة الوراثية) وتأثره بالتأثيرات الاضافية لتلك الجينات وبمواقعها المختلفة وعليه يمكن ان نعبر عن القيمة الوراثية بالمعادلة التالية :-</a:t>
            </a:r>
            <a:endParaRPr lang="ar-IQ" sz="2000" dirty="0"/>
          </a:p>
        </p:txBody>
      </p:sp>
    </p:spTree>
    <p:extLst>
      <p:ext uri="{BB962C8B-B14F-4D97-AF65-F5344CB8AC3E}">
        <p14:creationId xmlns:p14="http://schemas.microsoft.com/office/powerpoint/2010/main" val="4124021339"/>
      </p:ext>
    </p:extLst>
  </p:cSld>
  <p:clrMapOvr>
    <a:masterClrMapping/>
  </p:clrMapOvr>
  <p:transition spd="slow">
    <p:wedg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971600" y="620688"/>
            <a:ext cx="7488832" cy="4893647"/>
          </a:xfrm>
          <a:prstGeom prst="rect">
            <a:avLst/>
          </a:prstGeom>
        </p:spPr>
        <p:txBody>
          <a:bodyPr wrap="square">
            <a:spAutoFit/>
          </a:bodyPr>
          <a:lstStyle/>
          <a:p>
            <a:pPr algn="l"/>
            <a:endParaRPr lang="ar-IQ" sz="2400" b="1" dirty="0" smtClean="0">
              <a:latin typeface="Times New Roman"/>
              <a:ea typeface="Times New Roman"/>
            </a:endParaRPr>
          </a:p>
          <a:p>
            <a:pPr algn="l"/>
            <a:endParaRPr lang="ar-IQ" sz="2400" b="1" dirty="0">
              <a:latin typeface="Times New Roman"/>
              <a:ea typeface="Times New Roman"/>
            </a:endParaRPr>
          </a:p>
          <a:p>
            <a:pPr algn="l"/>
            <a:r>
              <a:rPr lang="en-US" sz="2400" b="1" dirty="0" smtClean="0">
                <a:latin typeface="Times New Roman"/>
                <a:ea typeface="Times New Roman"/>
              </a:rPr>
              <a:t> </a:t>
            </a:r>
            <a:r>
              <a:rPr lang="en-US" sz="2400" b="1" dirty="0">
                <a:latin typeface="Times New Roman"/>
                <a:ea typeface="Times New Roman"/>
              </a:rPr>
              <a:t>VGE</a:t>
            </a:r>
            <a:r>
              <a:rPr lang="ar-IQ" sz="2400" b="1" dirty="0">
                <a:latin typeface="Times New Roman"/>
                <a:ea typeface="Times New Roman"/>
              </a:rPr>
              <a:t> + </a:t>
            </a:r>
            <a:r>
              <a:rPr lang="en-US" sz="2400" b="1" dirty="0">
                <a:latin typeface="Times New Roman"/>
                <a:ea typeface="Times New Roman"/>
              </a:rPr>
              <a:t>VE</a:t>
            </a:r>
            <a:r>
              <a:rPr lang="ar-IQ" sz="2400" b="1" dirty="0">
                <a:latin typeface="Times New Roman"/>
                <a:ea typeface="Times New Roman"/>
              </a:rPr>
              <a:t>+ </a:t>
            </a:r>
            <a:r>
              <a:rPr lang="en-US" sz="2400" b="1" dirty="0">
                <a:latin typeface="Times New Roman"/>
                <a:ea typeface="Times New Roman"/>
              </a:rPr>
              <a:t>VG</a:t>
            </a:r>
            <a:r>
              <a:rPr lang="ar-IQ" sz="2400" b="1" dirty="0">
                <a:latin typeface="Times New Roman"/>
                <a:ea typeface="Times New Roman"/>
              </a:rPr>
              <a:t>  </a:t>
            </a:r>
            <a:r>
              <a:rPr lang="en-US" sz="2400" b="1" dirty="0">
                <a:latin typeface="Times New Roman"/>
                <a:ea typeface="Times New Roman"/>
              </a:rPr>
              <a:t>     VP</a:t>
            </a:r>
            <a:r>
              <a:rPr lang="en-US" sz="2400" b="1" dirty="0">
                <a:latin typeface="Simplified Arabic"/>
                <a:ea typeface="Times New Roman"/>
              </a:rPr>
              <a:t>= </a:t>
            </a:r>
            <a:r>
              <a:rPr lang="ar-IQ" sz="2400" b="1" dirty="0">
                <a:latin typeface="Simplified Arabic"/>
                <a:ea typeface="Times New Roman"/>
              </a:rPr>
              <a:t>   </a:t>
            </a:r>
            <a:endParaRPr lang="en-US" sz="2400" dirty="0">
              <a:latin typeface="Times New Roman"/>
              <a:ea typeface="Times New Roman"/>
            </a:endParaRPr>
          </a:p>
          <a:p>
            <a:r>
              <a:rPr lang="ar-IQ" sz="2400" b="1" dirty="0">
                <a:latin typeface="Times New Roman"/>
                <a:ea typeface="Times New Roman"/>
                <a:cs typeface="Simplified Arabic"/>
              </a:rPr>
              <a:t> </a:t>
            </a:r>
            <a:endParaRPr lang="ar-IQ" sz="2400" b="1" dirty="0" smtClean="0">
              <a:latin typeface="Times New Roman"/>
              <a:ea typeface="Times New Roman"/>
              <a:cs typeface="Simplified Arabic"/>
            </a:endParaRPr>
          </a:p>
          <a:p>
            <a:r>
              <a:rPr lang="ar-IQ" sz="2400" b="1" dirty="0" smtClean="0">
                <a:latin typeface="Times New Roman"/>
                <a:ea typeface="Times New Roman"/>
                <a:cs typeface="Simplified Arabic"/>
              </a:rPr>
              <a:t>حيث </a:t>
            </a:r>
            <a:r>
              <a:rPr lang="ar-IQ" sz="2400" b="1" dirty="0">
                <a:latin typeface="Times New Roman"/>
                <a:ea typeface="Times New Roman"/>
                <a:cs typeface="Simplified Arabic"/>
              </a:rPr>
              <a:t>يمثل </a:t>
            </a:r>
            <a:r>
              <a:rPr lang="en-US" sz="2400" b="1" dirty="0">
                <a:latin typeface="Times New Roman"/>
                <a:ea typeface="Times New Roman"/>
              </a:rPr>
              <a:t>VG</a:t>
            </a:r>
            <a:r>
              <a:rPr lang="ar-IQ" sz="2400" b="1" dirty="0">
                <a:latin typeface="Times New Roman"/>
                <a:ea typeface="Times New Roman"/>
                <a:cs typeface="Simplified Arabic"/>
              </a:rPr>
              <a:t> التغاير الوراثي  و  </a:t>
            </a:r>
            <a:r>
              <a:rPr lang="en-US" sz="2400" b="1" dirty="0">
                <a:latin typeface="Times New Roman"/>
                <a:ea typeface="Times New Roman"/>
              </a:rPr>
              <a:t>VE</a:t>
            </a:r>
            <a:r>
              <a:rPr lang="ar-IQ" sz="2400" b="1" dirty="0">
                <a:latin typeface="Times New Roman"/>
                <a:ea typeface="Times New Roman"/>
                <a:cs typeface="Simplified Arabic"/>
              </a:rPr>
              <a:t>  التغاير البيئي    بينما يمثل   </a:t>
            </a:r>
            <a:r>
              <a:rPr lang="en-US" sz="2400" b="1" dirty="0">
                <a:latin typeface="Times New Roman"/>
                <a:ea typeface="Times New Roman"/>
              </a:rPr>
              <a:t>VGE</a:t>
            </a:r>
            <a:r>
              <a:rPr lang="en-US" sz="2400" b="1" dirty="0">
                <a:latin typeface="Simplified Arabic"/>
                <a:ea typeface="Times New Roman"/>
              </a:rPr>
              <a:t> </a:t>
            </a:r>
            <a:r>
              <a:rPr lang="ar-IQ" sz="2400" b="1" dirty="0">
                <a:latin typeface="Simplified Arabic"/>
                <a:ea typeface="Times New Roman"/>
              </a:rPr>
              <a:t> التداخل ما بين التغاير الوراثي و البيئي .</a:t>
            </a:r>
            <a:endParaRPr lang="en-US" sz="2400" dirty="0">
              <a:latin typeface="Times New Roman"/>
              <a:ea typeface="Times New Roman"/>
            </a:endParaRPr>
          </a:p>
          <a:p>
            <a:r>
              <a:rPr lang="ar-IQ" sz="2400" b="1" dirty="0">
                <a:latin typeface="Times New Roman"/>
                <a:ea typeface="Times New Roman"/>
                <a:cs typeface="Simplified Arabic"/>
              </a:rPr>
              <a:t> </a:t>
            </a:r>
            <a:endParaRPr lang="ar-IQ" sz="2400" b="1" dirty="0" smtClean="0">
              <a:latin typeface="Times New Roman"/>
              <a:ea typeface="Times New Roman"/>
              <a:cs typeface="Simplified Arabic"/>
            </a:endParaRPr>
          </a:p>
          <a:p>
            <a:r>
              <a:rPr lang="ar-IQ" sz="2400" b="1" dirty="0" smtClean="0">
                <a:latin typeface="Times New Roman"/>
                <a:ea typeface="Times New Roman"/>
                <a:cs typeface="Simplified Arabic"/>
              </a:rPr>
              <a:t>ويمكن </a:t>
            </a:r>
            <a:r>
              <a:rPr lang="ar-IQ" sz="2400" b="1" dirty="0">
                <a:latin typeface="Times New Roman"/>
                <a:ea typeface="Times New Roman"/>
                <a:cs typeface="Simplified Arabic"/>
              </a:rPr>
              <a:t>تجزئة التغاير الوراثي الى عدة مكونات هي :-</a:t>
            </a:r>
            <a:endParaRPr lang="en-US" sz="2400" dirty="0">
              <a:latin typeface="Times New Roman"/>
              <a:ea typeface="Times New Roman"/>
            </a:endParaRPr>
          </a:p>
          <a:p>
            <a:pPr algn="l"/>
            <a:r>
              <a:rPr lang="ar-IQ" sz="2400" b="1" dirty="0">
                <a:latin typeface="Times New Roman"/>
                <a:ea typeface="Times New Roman"/>
                <a:cs typeface="Simplified Arabic"/>
              </a:rPr>
              <a:t> </a:t>
            </a:r>
            <a:r>
              <a:rPr lang="ar-IQ" sz="2400" b="1" dirty="0">
                <a:latin typeface="Times New Roman"/>
                <a:ea typeface="Times New Roman"/>
              </a:rPr>
              <a:t> </a:t>
            </a:r>
            <a:r>
              <a:rPr lang="en-US" sz="2400" b="1" dirty="0">
                <a:latin typeface="Times New Roman"/>
                <a:ea typeface="Times New Roman"/>
              </a:rPr>
              <a:t>VD</a:t>
            </a:r>
            <a:r>
              <a:rPr lang="ar-IQ" sz="2400" b="1" dirty="0">
                <a:latin typeface="Times New Roman"/>
                <a:ea typeface="Times New Roman"/>
              </a:rPr>
              <a:t> + </a:t>
            </a:r>
            <a:r>
              <a:rPr lang="en-US" sz="2400" b="1" dirty="0">
                <a:latin typeface="Times New Roman"/>
                <a:ea typeface="Times New Roman"/>
              </a:rPr>
              <a:t>VI</a:t>
            </a:r>
            <a:r>
              <a:rPr lang="ar-IQ" sz="2400" b="1" dirty="0">
                <a:latin typeface="Times New Roman"/>
                <a:ea typeface="Times New Roman"/>
              </a:rPr>
              <a:t>+ </a:t>
            </a:r>
            <a:r>
              <a:rPr lang="en-US" sz="2400" b="1" dirty="0">
                <a:latin typeface="Times New Roman"/>
                <a:ea typeface="Times New Roman"/>
              </a:rPr>
              <a:t>VA</a:t>
            </a:r>
            <a:r>
              <a:rPr lang="ar-IQ" sz="2400" b="1" dirty="0">
                <a:latin typeface="Times New Roman"/>
                <a:ea typeface="Times New Roman"/>
              </a:rPr>
              <a:t>  </a:t>
            </a:r>
            <a:r>
              <a:rPr lang="en-US" sz="2400" b="1" dirty="0">
                <a:latin typeface="Times New Roman"/>
                <a:ea typeface="Times New Roman"/>
              </a:rPr>
              <a:t>     VG</a:t>
            </a:r>
            <a:r>
              <a:rPr lang="en-US" sz="2400" b="1" dirty="0">
                <a:latin typeface="Simplified Arabic"/>
                <a:ea typeface="Times New Roman"/>
              </a:rPr>
              <a:t>=</a:t>
            </a:r>
            <a:r>
              <a:rPr lang="ar-IQ" sz="2400" b="1" dirty="0">
                <a:latin typeface="Times New Roman"/>
                <a:ea typeface="Times New Roman"/>
                <a:cs typeface="Simplified Arabic"/>
              </a:rPr>
              <a:t>    </a:t>
            </a:r>
            <a:endParaRPr lang="en-US" sz="2400" dirty="0">
              <a:latin typeface="Times New Roman"/>
              <a:ea typeface="Times New Roman"/>
            </a:endParaRPr>
          </a:p>
          <a:p>
            <a:endParaRPr lang="ar-IQ" sz="2400" b="1" dirty="0" smtClean="0">
              <a:latin typeface="Times New Roman"/>
              <a:ea typeface="Times New Roman"/>
              <a:cs typeface="Simplified Arabic"/>
            </a:endParaRPr>
          </a:p>
          <a:p>
            <a:r>
              <a:rPr lang="ar-IQ" sz="2400" b="1" dirty="0" smtClean="0">
                <a:latin typeface="Times New Roman"/>
                <a:ea typeface="Times New Roman"/>
                <a:cs typeface="Simplified Arabic"/>
              </a:rPr>
              <a:t>حيث </a:t>
            </a:r>
            <a:r>
              <a:rPr lang="ar-IQ" sz="2400" b="1" dirty="0">
                <a:latin typeface="Times New Roman"/>
                <a:ea typeface="Times New Roman"/>
                <a:cs typeface="Simplified Arabic"/>
              </a:rPr>
              <a:t>ان :</a:t>
            </a:r>
            <a:r>
              <a:rPr lang="ar-IQ" sz="2400" b="1" dirty="0">
                <a:latin typeface="Times New Roman"/>
                <a:ea typeface="Times New Roman"/>
              </a:rPr>
              <a:t>    </a:t>
            </a:r>
            <a:r>
              <a:rPr lang="en-US" sz="2400" b="1" dirty="0">
                <a:latin typeface="Times New Roman"/>
                <a:ea typeface="Times New Roman"/>
              </a:rPr>
              <a:t>VA</a:t>
            </a:r>
            <a:r>
              <a:rPr lang="ar-IQ" sz="2400" b="1" dirty="0">
                <a:latin typeface="Times New Roman"/>
                <a:ea typeface="Times New Roman"/>
              </a:rPr>
              <a:t>  التغاير الوراثي الاضافي  </a:t>
            </a:r>
            <a:endParaRPr lang="ar-IQ" sz="2400" b="1" dirty="0" smtClean="0">
              <a:latin typeface="Times New Roman"/>
              <a:ea typeface="Times New Roman"/>
            </a:endParaRPr>
          </a:p>
          <a:p>
            <a:r>
              <a:rPr lang="ar-IQ" sz="2400" b="1" dirty="0" smtClean="0">
                <a:latin typeface="Times New Roman"/>
                <a:ea typeface="Times New Roman"/>
              </a:rPr>
              <a:t>   </a:t>
            </a:r>
            <a:r>
              <a:rPr lang="en-US" sz="2400" b="1" dirty="0" smtClean="0">
                <a:latin typeface="Times New Roman"/>
                <a:ea typeface="Times New Roman"/>
              </a:rPr>
              <a:t>VI           </a:t>
            </a:r>
            <a:r>
              <a:rPr lang="en-US" sz="2400" b="1" dirty="0" smtClean="0">
                <a:latin typeface="Simplified Arabic"/>
                <a:ea typeface="Times New Roman"/>
              </a:rPr>
              <a:t>  </a:t>
            </a:r>
            <a:r>
              <a:rPr lang="ar-IQ" sz="2400" b="1" dirty="0" smtClean="0">
                <a:latin typeface="Simplified Arabic"/>
                <a:ea typeface="Times New Roman"/>
              </a:rPr>
              <a:t>  التغاير </a:t>
            </a:r>
            <a:r>
              <a:rPr lang="ar-IQ" sz="2400" b="1" dirty="0">
                <a:latin typeface="Simplified Arabic"/>
                <a:ea typeface="Times New Roman"/>
              </a:rPr>
              <a:t>الوراثي المتغلب   </a:t>
            </a:r>
            <a:endParaRPr lang="ar-IQ" sz="2400" b="1" dirty="0" smtClean="0">
              <a:latin typeface="Simplified Arabic"/>
              <a:ea typeface="Times New Roman"/>
            </a:endParaRPr>
          </a:p>
          <a:p>
            <a:r>
              <a:rPr lang="ar-IQ" sz="2400" b="1" dirty="0" smtClean="0">
                <a:latin typeface="Times New Roman"/>
                <a:ea typeface="Times New Roman"/>
              </a:rPr>
              <a:t>                </a:t>
            </a:r>
            <a:r>
              <a:rPr lang="en-US" sz="2400" b="1" dirty="0" smtClean="0">
                <a:latin typeface="Times New Roman"/>
                <a:ea typeface="Times New Roman"/>
              </a:rPr>
              <a:t>VD</a:t>
            </a:r>
            <a:r>
              <a:rPr lang="ar-IQ" sz="2400" b="1" dirty="0" smtClean="0">
                <a:latin typeface="Times New Roman"/>
                <a:ea typeface="Times New Roman"/>
                <a:cs typeface="Simplified Arabic"/>
              </a:rPr>
              <a:t> </a:t>
            </a:r>
            <a:r>
              <a:rPr lang="ar-IQ" sz="2400" b="1" dirty="0">
                <a:latin typeface="Times New Roman"/>
                <a:ea typeface="Times New Roman"/>
                <a:cs typeface="Simplified Arabic"/>
              </a:rPr>
              <a:t>التغاير المتفوق (</a:t>
            </a:r>
            <a:r>
              <a:rPr lang="ar-IQ" sz="2400" b="1" dirty="0" err="1">
                <a:latin typeface="Times New Roman"/>
                <a:ea typeface="Times New Roman"/>
                <a:cs typeface="Simplified Arabic"/>
              </a:rPr>
              <a:t>التفوقي</a:t>
            </a:r>
            <a:r>
              <a:rPr lang="ar-IQ" sz="2400" b="1" dirty="0">
                <a:latin typeface="Times New Roman"/>
                <a:ea typeface="Times New Roman"/>
                <a:cs typeface="Simplified Arabic"/>
              </a:rPr>
              <a:t>) </a:t>
            </a:r>
            <a:endParaRPr lang="ar-IQ" sz="2400" dirty="0"/>
          </a:p>
        </p:txBody>
      </p:sp>
    </p:spTree>
    <p:extLst>
      <p:ext uri="{BB962C8B-B14F-4D97-AF65-F5344CB8AC3E}">
        <p14:creationId xmlns:p14="http://schemas.microsoft.com/office/powerpoint/2010/main" val="2945844012"/>
      </p:ext>
    </p:extLst>
  </p:cSld>
  <p:clrMapOvr>
    <a:masterClrMapping/>
  </p:clrMapOvr>
  <p:transition spd="slow">
    <p:wedg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Autofit/>
          </a:bodyPr>
          <a:lstStyle/>
          <a:p>
            <a:pPr algn="ctr"/>
            <a:r>
              <a:rPr lang="ar-IQ" sz="2000" u="sng" dirty="0">
                <a:latin typeface="Times New Roman"/>
                <a:ea typeface="Times New Roman"/>
                <a:cs typeface="Simplified Arabic"/>
              </a:rPr>
              <a:t>تداخل الوراثة × البيئة</a:t>
            </a:r>
            <a:r>
              <a:rPr lang="ar-IQ" sz="2000" dirty="0">
                <a:latin typeface="Times New Roman"/>
                <a:ea typeface="Times New Roman"/>
                <a:cs typeface="Simplified Arabic"/>
              </a:rPr>
              <a:t> :-</a:t>
            </a:r>
            <a:endParaRPr lang="en-US" sz="2000" dirty="0">
              <a:latin typeface="Times New Roman"/>
              <a:ea typeface="Times New Roman"/>
            </a:endParaRPr>
          </a:p>
          <a:p>
            <a:pPr algn="just"/>
            <a:r>
              <a:rPr lang="ar-IQ" sz="2000" dirty="0">
                <a:latin typeface="Times New Roman"/>
                <a:ea typeface="Times New Roman"/>
                <a:cs typeface="Simplified Arabic"/>
              </a:rPr>
              <a:t>تعتمد التفسيرات العلمية لعملية توارث الصفات في برامج تربية النبات على دقة القيم الوراثية لذا فان هذه القيم يجب ان تدون استنادا الى الصفات المظهرية التي تعكس التأثيرات الوراثية والبيئية الا ان مربي النبات لا يمكنه ان يفصل التأثيرات الوراثية عن التأثيرات البيئية لأي صفة من الصفات فمثلا لو اعطينا قيم معينة لأنواع وراثية مختلفة نامية في بيئات مختلفة  فأن تلك القيم ستكون نسبية مرتبطة بالتركيب الوراثي للنوع والذي يكون متأثر بالبيئة المزروع فيها النبات . ان القيم البيئية للأنواع عندما تزرع في مناطق جغرافية مختلفة تعطي ما يسمى التداخل ما بين الوراثة والبيئة فمثلا عند زراعة (10) أنواع وراثية في (10) بيئات سوف تعطي تداخلات وراثية بيئية كما تساوي </a:t>
            </a:r>
            <a:r>
              <a:rPr lang="en-US" sz="2000" baseline="30000" dirty="0">
                <a:latin typeface="Simplified Arabic"/>
                <a:ea typeface="Times New Roman"/>
              </a:rPr>
              <a:t>145</a:t>
            </a:r>
            <a:r>
              <a:rPr lang="ar-IQ" sz="2000" dirty="0">
                <a:latin typeface="Times New Roman"/>
                <a:ea typeface="Times New Roman"/>
                <a:cs typeface="Simplified Arabic"/>
              </a:rPr>
              <a:t>(</a:t>
            </a:r>
            <a:r>
              <a:rPr lang="en-US" sz="2000" dirty="0">
                <a:latin typeface="Simplified Arabic"/>
                <a:ea typeface="Times New Roman"/>
              </a:rPr>
              <a:t>10</a:t>
            </a:r>
            <a:r>
              <a:rPr lang="ar-IQ" sz="2000" dirty="0">
                <a:latin typeface="Times New Roman"/>
                <a:ea typeface="Times New Roman"/>
                <a:cs typeface="Simplified Arabic"/>
              </a:rPr>
              <a:t>) أن هذا الرقم كبير جدا وعليه عند تفسير النتائج لأحدى الصفات سوف تكون التداخلات الوراثية مع البيئة وتأثير كل منها على الاخر . </a:t>
            </a:r>
            <a:endParaRPr lang="en-US" sz="2000" dirty="0">
              <a:latin typeface="Times New Roman"/>
              <a:ea typeface="Times New Roman"/>
            </a:endParaRPr>
          </a:p>
          <a:p>
            <a:pPr algn="just"/>
            <a:r>
              <a:rPr lang="ar-IQ" sz="2000" u="sng" dirty="0">
                <a:latin typeface="Times New Roman"/>
                <a:ea typeface="Times New Roman"/>
                <a:cs typeface="Simplified Arabic"/>
              </a:rPr>
              <a:t>يمكن تقسيم التأثيرات البيئية الى نوعين هما </a:t>
            </a:r>
            <a:r>
              <a:rPr lang="ar-IQ" sz="2000" dirty="0" smtClean="0">
                <a:latin typeface="Times New Roman"/>
                <a:ea typeface="Times New Roman"/>
                <a:cs typeface="Simplified Arabic"/>
              </a:rPr>
              <a:t>:-</a:t>
            </a:r>
          </a:p>
          <a:p>
            <a:pPr algn="just"/>
            <a:endParaRPr lang="en-US" sz="2000" dirty="0">
              <a:latin typeface="Times New Roman"/>
              <a:ea typeface="Times New Roman"/>
            </a:endParaRPr>
          </a:p>
          <a:p>
            <a:pPr algn="just"/>
            <a:r>
              <a:rPr lang="ar-IQ" sz="2000" dirty="0">
                <a:latin typeface="Times New Roman"/>
                <a:ea typeface="Times New Roman"/>
                <a:cs typeface="Simplified Arabic"/>
              </a:rPr>
              <a:t>     </a:t>
            </a:r>
            <a:r>
              <a:rPr lang="ar-IQ" sz="2400" dirty="0">
                <a:latin typeface="Times New Roman"/>
                <a:ea typeface="Times New Roman"/>
                <a:cs typeface="Simplified Arabic"/>
              </a:rPr>
              <a:t>أ</a:t>
            </a:r>
            <a:r>
              <a:rPr lang="ar-IQ" sz="2000" dirty="0">
                <a:latin typeface="Times New Roman"/>
                <a:ea typeface="Times New Roman"/>
                <a:cs typeface="Simplified Arabic"/>
              </a:rPr>
              <a:t>- </a:t>
            </a:r>
            <a:r>
              <a:rPr lang="ar-IQ" sz="2000" dirty="0" err="1">
                <a:latin typeface="Times New Roman"/>
                <a:ea typeface="Times New Roman"/>
                <a:cs typeface="Simplified Arabic"/>
              </a:rPr>
              <a:t>تنبؤية</a:t>
            </a:r>
            <a:r>
              <a:rPr lang="ar-IQ" sz="2000" dirty="0">
                <a:latin typeface="Times New Roman"/>
                <a:ea typeface="Times New Roman"/>
                <a:cs typeface="Simplified Arabic"/>
              </a:rPr>
              <a:t>         </a:t>
            </a:r>
            <a:r>
              <a:rPr lang="ar-IQ" sz="2000" dirty="0" smtClean="0">
                <a:latin typeface="Times New Roman"/>
                <a:ea typeface="Times New Roman"/>
                <a:cs typeface="Simplified Arabic"/>
              </a:rPr>
              <a:t>           </a:t>
            </a:r>
            <a:r>
              <a:rPr lang="ar-IQ" sz="2000" dirty="0">
                <a:latin typeface="Times New Roman"/>
                <a:ea typeface="Times New Roman"/>
                <a:cs typeface="Simplified Arabic"/>
              </a:rPr>
              <a:t>ب- غير </a:t>
            </a:r>
            <a:r>
              <a:rPr lang="ar-IQ" sz="2000" dirty="0" err="1">
                <a:latin typeface="Times New Roman"/>
                <a:ea typeface="Times New Roman"/>
                <a:cs typeface="Simplified Arabic"/>
              </a:rPr>
              <a:t>تنبؤية</a:t>
            </a:r>
            <a:r>
              <a:rPr lang="ar-IQ" sz="2000" dirty="0">
                <a:latin typeface="Times New Roman"/>
                <a:ea typeface="Times New Roman"/>
                <a:cs typeface="Simplified Arabic"/>
              </a:rPr>
              <a:t> </a:t>
            </a:r>
            <a:r>
              <a:rPr lang="ar-IQ" sz="2000" dirty="0" smtClean="0">
                <a:latin typeface="Times New Roman"/>
                <a:ea typeface="Times New Roman"/>
                <a:cs typeface="Simplified Arabic"/>
              </a:rPr>
              <a:t>.</a:t>
            </a:r>
          </a:p>
          <a:p>
            <a:pPr algn="just"/>
            <a:endParaRPr lang="en-US" sz="2000" dirty="0">
              <a:latin typeface="Times New Roman"/>
              <a:ea typeface="Times New Roman"/>
            </a:endParaRPr>
          </a:p>
          <a:p>
            <a:pPr algn="r"/>
            <a:r>
              <a:rPr lang="ar-IQ" sz="2000" u="sng" dirty="0" err="1" smtClean="0">
                <a:latin typeface="Times New Roman"/>
                <a:ea typeface="Times New Roman"/>
                <a:cs typeface="Simplified Arabic"/>
              </a:rPr>
              <a:t>التنبؤية</a:t>
            </a:r>
            <a:r>
              <a:rPr lang="ar-IQ" sz="2000" dirty="0" smtClean="0">
                <a:latin typeface="Times New Roman"/>
                <a:ea typeface="Times New Roman"/>
                <a:cs typeface="Simplified Arabic"/>
              </a:rPr>
              <a:t> </a:t>
            </a:r>
            <a:r>
              <a:rPr lang="ar-IQ" sz="2000" dirty="0">
                <a:latin typeface="Times New Roman"/>
                <a:ea typeface="Times New Roman"/>
                <a:cs typeface="Simplified Arabic"/>
              </a:rPr>
              <a:t>فتشمل المناخ  ونوع التربة وطول الليل والنهار وموعد الزراعة وخصوبة التربة وغيرها من العوامل الاخرى . </a:t>
            </a:r>
            <a:endParaRPr lang="en-US" sz="2000" dirty="0">
              <a:latin typeface="Times New Roman"/>
              <a:ea typeface="Times New Roman"/>
            </a:endParaRPr>
          </a:p>
          <a:p>
            <a:pPr algn="r"/>
            <a:r>
              <a:rPr lang="ar-IQ" sz="2000" dirty="0">
                <a:latin typeface="Times New Roman"/>
                <a:ea typeface="Times New Roman"/>
                <a:cs typeface="Simplified Arabic"/>
              </a:rPr>
              <a:t>اما </a:t>
            </a:r>
            <a:r>
              <a:rPr lang="ar-IQ" sz="2000" u="sng" dirty="0">
                <a:latin typeface="Times New Roman"/>
                <a:ea typeface="Times New Roman"/>
                <a:cs typeface="Simplified Arabic"/>
              </a:rPr>
              <a:t>الغير </a:t>
            </a:r>
            <a:r>
              <a:rPr lang="ar-IQ" sz="2000" u="sng" dirty="0" err="1">
                <a:latin typeface="Times New Roman"/>
                <a:ea typeface="Times New Roman"/>
                <a:cs typeface="Simplified Arabic"/>
              </a:rPr>
              <a:t>تنبؤية</a:t>
            </a:r>
            <a:r>
              <a:rPr lang="ar-IQ" sz="2000" dirty="0">
                <a:latin typeface="Times New Roman"/>
                <a:ea typeface="Times New Roman"/>
                <a:cs typeface="Simplified Arabic"/>
              </a:rPr>
              <a:t> فتشمل تقلبات الجو غير المتوقعة مثل تقلبات درجات الحرارة وسقوط الأمطار و الاصابات المرضية والحشرية .</a:t>
            </a:r>
            <a:endParaRPr lang="en-US" sz="2000" dirty="0">
              <a:effectLst/>
              <a:latin typeface="Times New Roman"/>
              <a:ea typeface="Times New Roman"/>
            </a:endParaRPr>
          </a:p>
        </p:txBody>
      </p:sp>
    </p:spTree>
    <p:extLst>
      <p:ext uri="{BB962C8B-B14F-4D97-AF65-F5344CB8AC3E}">
        <p14:creationId xmlns:p14="http://schemas.microsoft.com/office/powerpoint/2010/main" val="1667896206"/>
      </p:ext>
    </p:extLst>
  </p:cSld>
  <p:clrMapOvr>
    <a:masterClrMapping/>
  </p:clrMapOvr>
  <p:transition spd="slow">
    <p:wedg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611560" y="620688"/>
            <a:ext cx="7848872" cy="3416320"/>
          </a:xfrm>
          <a:prstGeom prst="rect">
            <a:avLst/>
          </a:prstGeom>
        </p:spPr>
        <p:txBody>
          <a:bodyPr wrap="square">
            <a:spAutoFit/>
          </a:bodyPr>
          <a:lstStyle/>
          <a:p>
            <a:pPr algn="just"/>
            <a:r>
              <a:rPr lang="ar-IQ" sz="3600" b="1" dirty="0">
                <a:ea typeface="Times New Roman"/>
                <a:cs typeface="Simplified Arabic"/>
              </a:rPr>
              <a:t>ان من أهم أهداف مربي النبات والذي يعمل على صفة كمية هو التأكيد على حجم التغاير الوراثي لتلك الصفة كأساس للتنبؤ كمقدار التحصيل الوراثي والذي يمكن ان يحصل عليه في برامجه الانتخابية ويراعي مربي النبات التداخل الوراثي البيئي وتأثيره على تلك الصفة . </a:t>
            </a:r>
            <a:endParaRPr lang="ar-IQ" sz="3600" dirty="0"/>
          </a:p>
        </p:txBody>
      </p:sp>
    </p:spTree>
    <p:extLst>
      <p:ext uri="{BB962C8B-B14F-4D97-AF65-F5344CB8AC3E}">
        <p14:creationId xmlns:p14="http://schemas.microsoft.com/office/powerpoint/2010/main" val="1686028528"/>
      </p:ext>
    </p:extLst>
  </p:cSld>
  <p:clrMapOvr>
    <a:masterClrMapping/>
  </p:clrMapOvr>
  <p:transition spd="slow">
    <p:wedg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pPr algn="ctr"/>
            <a:r>
              <a:rPr lang="ar-IQ" sz="2000" u="sng" dirty="0">
                <a:latin typeface="Times New Roman"/>
                <a:ea typeface="Times New Roman"/>
                <a:cs typeface="Simplified Arabic"/>
              </a:rPr>
              <a:t>كيفية تقدير تداخلات الوراثة في البيئة</a:t>
            </a:r>
            <a:r>
              <a:rPr lang="ar-IQ" sz="2000" dirty="0">
                <a:latin typeface="Times New Roman"/>
                <a:ea typeface="Times New Roman"/>
                <a:cs typeface="Simplified Arabic"/>
              </a:rPr>
              <a:t> :-</a:t>
            </a:r>
            <a:endParaRPr lang="en-US" sz="2000" dirty="0">
              <a:latin typeface="Times New Roman"/>
              <a:ea typeface="Times New Roman"/>
            </a:endParaRPr>
          </a:p>
          <a:p>
            <a:pPr algn="r"/>
            <a:r>
              <a:rPr lang="ar-IQ" sz="2000" dirty="0">
                <a:latin typeface="Times New Roman"/>
                <a:ea typeface="Times New Roman"/>
                <a:cs typeface="Simplified Arabic"/>
              </a:rPr>
              <a:t> توجد عدة طرق لمعرفة سلوك الاصناف او السلالات الوراثية المزروعة في عدة بيئات من أشهر تلك الطرق هو زراعة تلك الانواع الوراثية في عدة مكررات وفي عدة بيئات  ومن ثم تحليلها </a:t>
            </a:r>
            <a:r>
              <a:rPr lang="ar-IQ" sz="2000" dirty="0" err="1">
                <a:latin typeface="Times New Roman"/>
                <a:ea typeface="Times New Roman"/>
                <a:cs typeface="Simplified Arabic"/>
              </a:rPr>
              <a:t>أحصائيا</a:t>
            </a:r>
            <a:r>
              <a:rPr lang="ar-IQ" sz="2000" dirty="0">
                <a:latin typeface="Times New Roman"/>
                <a:ea typeface="Times New Roman"/>
                <a:cs typeface="Simplified Arabic"/>
              </a:rPr>
              <a:t> كما في الجدول التالي :- </a:t>
            </a:r>
            <a:endParaRPr lang="en-US" sz="2000" dirty="0">
              <a:latin typeface="Times New Roman"/>
              <a:ea typeface="Times New Roman"/>
            </a:endParaRPr>
          </a:p>
          <a:p>
            <a:pPr algn="r"/>
            <a:r>
              <a:rPr lang="ar-IQ" sz="2000" dirty="0">
                <a:latin typeface="Times New Roman"/>
                <a:ea typeface="Times New Roman"/>
                <a:cs typeface="Simplified Arabic"/>
              </a:rPr>
              <a:t>مصادر التغاير ودرجات الحرية ومعدل المربعات </a:t>
            </a:r>
            <a:r>
              <a:rPr lang="ar-IQ" sz="2000" dirty="0" err="1">
                <a:latin typeface="Times New Roman"/>
                <a:ea typeface="Times New Roman"/>
                <a:cs typeface="Simplified Arabic"/>
              </a:rPr>
              <a:t>للانواع</a:t>
            </a:r>
            <a:r>
              <a:rPr lang="ar-IQ" sz="2000" dirty="0">
                <a:latin typeface="Times New Roman"/>
                <a:ea typeface="Times New Roman"/>
                <a:cs typeface="Simplified Arabic"/>
              </a:rPr>
              <a:t> الوراثية </a:t>
            </a:r>
            <a:r>
              <a:rPr lang="ar-IQ" sz="2000" dirty="0" err="1">
                <a:latin typeface="Times New Roman"/>
                <a:ea typeface="Times New Roman"/>
                <a:cs typeface="Simplified Arabic"/>
              </a:rPr>
              <a:t>المزروعه</a:t>
            </a:r>
            <a:r>
              <a:rPr lang="ar-IQ" sz="2000" dirty="0">
                <a:latin typeface="Times New Roman"/>
                <a:ea typeface="Times New Roman"/>
                <a:cs typeface="Simplified Arabic"/>
              </a:rPr>
              <a:t> بعدة بيئات وبعدة مكررات :</a:t>
            </a:r>
            <a:endParaRPr lang="en-US" sz="2000" dirty="0">
              <a:latin typeface="Times New Roman"/>
              <a:ea typeface="Times New Roman"/>
            </a:endParaRPr>
          </a:p>
          <a:p>
            <a:r>
              <a:rPr lang="en-US" sz="2000" dirty="0">
                <a:latin typeface="Times New Roman"/>
                <a:ea typeface="Times New Roman"/>
              </a:rPr>
              <a:t>S.O.V.                              </a:t>
            </a:r>
            <a:r>
              <a:rPr lang="en-US" sz="2000" dirty="0" err="1">
                <a:latin typeface="Times New Roman"/>
                <a:ea typeface="Times New Roman"/>
              </a:rPr>
              <a:t>d.f.</a:t>
            </a:r>
            <a:r>
              <a:rPr lang="en-US" sz="2000" dirty="0">
                <a:latin typeface="Times New Roman"/>
                <a:ea typeface="Times New Roman"/>
              </a:rPr>
              <a:t>             M.S.            E-MS</a:t>
            </a:r>
            <a:r>
              <a:rPr lang="ar-IQ" sz="2000" dirty="0">
                <a:latin typeface="Times New Roman"/>
                <a:ea typeface="Times New Roman"/>
              </a:rPr>
              <a:t>  </a:t>
            </a:r>
            <a:endParaRPr lang="en-US" sz="2000" dirty="0">
              <a:latin typeface="Times New Roman"/>
              <a:ea typeface="Times New Roman"/>
            </a:endParaRPr>
          </a:p>
          <a:p>
            <a:r>
              <a:rPr lang="en-US" sz="2000" dirty="0" err="1">
                <a:latin typeface="Times New Roman"/>
                <a:ea typeface="Times New Roman"/>
              </a:rPr>
              <a:t>Enviroments</a:t>
            </a:r>
            <a:r>
              <a:rPr lang="en-US" sz="2000" dirty="0">
                <a:latin typeface="Times New Roman"/>
                <a:ea typeface="Times New Roman"/>
              </a:rPr>
              <a:t> (E)           ( e-1)             ---                  ---    </a:t>
            </a:r>
          </a:p>
          <a:p>
            <a:r>
              <a:rPr lang="en-US" sz="2000" dirty="0">
                <a:latin typeface="Times New Roman"/>
                <a:ea typeface="Times New Roman"/>
              </a:rPr>
              <a:t>Genotype                       ( g-1)           MS1            Ϭ</a:t>
            </a:r>
            <a:r>
              <a:rPr lang="en-US" sz="2000" baseline="30000" dirty="0">
                <a:latin typeface="Times New Roman"/>
                <a:ea typeface="Times New Roman"/>
              </a:rPr>
              <a:t>2</a:t>
            </a:r>
            <a:r>
              <a:rPr lang="en-US" sz="2000" dirty="0">
                <a:latin typeface="Times New Roman"/>
                <a:ea typeface="Times New Roman"/>
              </a:rPr>
              <a:t>e +r Ϭ</a:t>
            </a:r>
            <a:r>
              <a:rPr lang="en-US" sz="2000" baseline="30000" dirty="0">
                <a:latin typeface="Times New Roman"/>
                <a:ea typeface="Times New Roman"/>
              </a:rPr>
              <a:t>2</a:t>
            </a:r>
            <a:r>
              <a:rPr lang="en-US" sz="2000" dirty="0">
                <a:latin typeface="Times New Roman"/>
                <a:ea typeface="Times New Roman"/>
              </a:rPr>
              <a:t>ge+re Ϭ</a:t>
            </a:r>
            <a:r>
              <a:rPr lang="en-US" sz="2000" baseline="30000" dirty="0">
                <a:latin typeface="Times New Roman"/>
                <a:ea typeface="Times New Roman"/>
              </a:rPr>
              <a:t>2</a:t>
            </a:r>
            <a:r>
              <a:rPr lang="en-US" sz="2000" dirty="0">
                <a:latin typeface="Times New Roman"/>
                <a:ea typeface="Times New Roman"/>
              </a:rPr>
              <a:t>g            </a:t>
            </a:r>
          </a:p>
          <a:p>
            <a:r>
              <a:rPr lang="en-US" sz="2000" dirty="0">
                <a:latin typeface="Times New Roman"/>
                <a:ea typeface="Times New Roman"/>
              </a:rPr>
              <a:t>G × E                             ( g-1)(e-1)    MS2            Ϭ</a:t>
            </a:r>
            <a:r>
              <a:rPr lang="en-US" sz="2000" baseline="30000" dirty="0">
                <a:latin typeface="Times New Roman"/>
                <a:ea typeface="Times New Roman"/>
              </a:rPr>
              <a:t>2</a:t>
            </a:r>
            <a:r>
              <a:rPr lang="en-US" sz="2000" dirty="0">
                <a:latin typeface="Times New Roman"/>
                <a:ea typeface="Times New Roman"/>
              </a:rPr>
              <a:t>e +r Ϭ</a:t>
            </a:r>
            <a:r>
              <a:rPr lang="en-US" sz="2000" baseline="30000" dirty="0">
                <a:latin typeface="Times New Roman"/>
                <a:ea typeface="Times New Roman"/>
              </a:rPr>
              <a:t>2</a:t>
            </a:r>
            <a:r>
              <a:rPr lang="en-US" sz="2000" dirty="0">
                <a:latin typeface="Times New Roman"/>
                <a:ea typeface="Times New Roman"/>
              </a:rPr>
              <a:t>ge     </a:t>
            </a:r>
          </a:p>
          <a:p>
            <a:r>
              <a:rPr lang="en-US" sz="2000" dirty="0">
                <a:latin typeface="Times New Roman"/>
                <a:ea typeface="Times New Roman"/>
              </a:rPr>
              <a:t>Error                             </a:t>
            </a:r>
            <a:r>
              <a:rPr lang="en-US" sz="2000" dirty="0" err="1">
                <a:latin typeface="Times New Roman"/>
                <a:ea typeface="Times New Roman"/>
              </a:rPr>
              <a:t>ge</a:t>
            </a:r>
            <a:r>
              <a:rPr lang="en-US" sz="2000" dirty="0">
                <a:latin typeface="Times New Roman"/>
                <a:ea typeface="Times New Roman"/>
              </a:rPr>
              <a:t>(r-1)         MS3            Ϭ</a:t>
            </a:r>
            <a:r>
              <a:rPr lang="en-US" sz="2000" baseline="30000" dirty="0">
                <a:latin typeface="Times New Roman"/>
                <a:ea typeface="Times New Roman"/>
              </a:rPr>
              <a:t>2</a:t>
            </a:r>
            <a:r>
              <a:rPr lang="en-US" sz="2000" dirty="0">
                <a:latin typeface="Times New Roman"/>
                <a:ea typeface="Times New Roman"/>
              </a:rPr>
              <a:t>e r         </a:t>
            </a:r>
          </a:p>
          <a:p>
            <a:pPr algn="just"/>
            <a:r>
              <a:rPr lang="ar-IQ" sz="2000" dirty="0">
                <a:latin typeface="Times New Roman"/>
                <a:ea typeface="Times New Roman"/>
                <a:cs typeface="Simplified Arabic"/>
              </a:rPr>
              <a:t>ولغرض استخراج قيمة </a:t>
            </a:r>
            <a:r>
              <a:rPr lang="en-US" sz="2000" dirty="0">
                <a:latin typeface="Simplified Arabic"/>
                <a:ea typeface="Times New Roman"/>
              </a:rPr>
              <a:t>F</a:t>
            </a:r>
            <a:r>
              <a:rPr lang="ar-IQ" sz="2000" dirty="0">
                <a:latin typeface="Times New Roman"/>
                <a:ea typeface="Times New Roman"/>
                <a:cs typeface="Simplified Arabic"/>
              </a:rPr>
              <a:t> نقسم </a:t>
            </a:r>
            <a:r>
              <a:rPr lang="en-US" sz="2000" dirty="0">
                <a:latin typeface="Times New Roman"/>
                <a:ea typeface="Times New Roman"/>
              </a:rPr>
              <a:t>MS2</a:t>
            </a:r>
            <a:r>
              <a:rPr lang="ar-IQ" sz="2000" dirty="0">
                <a:latin typeface="Times New Roman"/>
                <a:ea typeface="Times New Roman"/>
                <a:cs typeface="Simplified Arabic"/>
              </a:rPr>
              <a:t>  على </a:t>
            </a:r>
            <a:r>
              <a:rPr lang="en-US" sz="2000" dirty="0">
                <a:latin typeface="Times New Roman"/>
                <a:ea typeface="Times New Roman"/>
              </a:rPr>
              <a:t>MS3 </a:t>
            </a:r>
            <a:r>
              <a:rPr lang="ar-IQ" sz="2000" dirty="0">
                <a:latin typeface="Times New Roman"/>
                <a:ea typeface="Times New Roman"/>
                <a:cs typeface="Simplified Arabic"/>
              </a:rPr>
              <a:t>  حيث يتم اعتماد هذه القيمة لتقييم اهمية الفروقات في تداخل الانواع الوراثية مع البيئة . وهناك طريقة اخرى لقياس تداخلات الوراثة في البيئة تتم </a:t>
            </a:r>
            <a:r>
              <a:rPr lang="ar-IQ" sz="2000" u="sng" dirty="0">
                <a:latin typeface="Times New Roman"/>
                <a:ea typeface="Times New Roman"/>
                <a:cs typeface="Simplified Arabic"/>
              </a:rPr>
              <a:t>بدراسة الارتباط</a:t>
            </a:r>
            <a:r>
              <a:rPr lang="ar-IQ" sz="2000" dirty="0">
                <a:latin typeface="Times New Roman"/>
                <a:ea typeface="Times New Roman"/>
                <a:cs typeface="Simplified Arabic"/>
              </a:rPr>
              <a:t> بين صفات الانواع الوراثية في بيئة معينة وعلاقتها بنفس الصفات في بيئة اخرى . ومن هذه النتائج يمكن الاستدلال على قيمة التداخلات بين الوراثة و البيئة . وهناك مجموعه من الطرق الاخرى المستخدمة في قياس الارتباطات او التداخلات ما بين البيئة و الوراثة ومنها استخدام </a:t>
            </a:r>
            <a:r>
              <a:rPr lang="ar-IQ" sz="2000" u="sng" dirty="0">
                <a:latin typeface="Times New Roman"/>
                <a:ea typeface="Times New Roman"/>
                <a:cs typeface="Simplified Arabic"/>
              </a:rPr>
              <a:t>معامل الارتداد</a:t>
            </a:r>
            <a:r>
              <a:rPr lang="ar-IQ" sz="2000" dirty="0">
                <a:latin typeface="Times New Roman"/>
                <a:ea typeface="Times New Roman"/>
                <a:cs typeface="Simplified Arabic"/>
              </a:rPr>
              <a:t>  اذ تشير كل قيمة من قيم معامل الارتداد الى </a:t>
            </a:r>
            <a:r>
              <a:rPr lang="ar-IQ" sz="2000" u="sng" dirty="0">
                <a:latin typeface="Times New Roman"/>
                <a:ea typeface="Times New Roman"/>
                <a:cs typeface="Simplified Arabic"/>
              </a:rPr>
              <a:t>درجة الثبات </a:t>
            </a:r>
            <a:r>
              <a:rPr lang="ar-IQ" sz="2000" u="sng" dirty="0" smtClean="0">
                <a:latin typeface="Times New Roman"/>
                <a:ea typeface="Times New Roman"/>
                <a:cs typeface="Simplified Arabic"/>
              </a:rPr>
              <a:t>.</a:t>
            </a:r>
            <a:endParaRPr lang="en-US" sz="2000" dirty="0">
              <a:effectLst/>
              <a:latin typeface="Times New Roman"/>
              <a:ea typeface="Times New Roman"/>
            </a:endParaRPr>
          </a:p>
        </p:txBody>
      </p:sp>
    </p:spTree>
    <p:extLst>
      <p:ext uri="{BB962C8B-B14F-4D97-AF65-F5344CB8AC3E}">
        <p14:creationId xmlns:p14="http://schemas.microsoft.com/office/powerpoint/2010/main" val="3574357436"/>
      </p:ext>
    </p:extLst>
  </p:cSld>
  <p:clrMapOvr>
    <a:masterClrMapping/>
  </p:clrMapOvr>
  <p:transition spd="slow">
    <p:wedg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pPr algn="just"/>
            <a:r>
              <a:rPr lang="ar-IQ" sz="2400" u="sng" dirty="0">
                <a:latin typeface="Times New Roman"/>
                <a:ea typeface="Times New Roman"/>
              </a:rPr>
              <a:t>والتي يقصد بها قلة تأثر التركيب الوراثي بالتأثير البيئي وتكون بالشكل التالي :-</a:t>
            </a:r>
            <a:endParaRPr lang="en-US" sz="2400" dirty="0">
              <a:latin typeface="Times New Roman"/>
              <a:ea typeface="Times New Roman"/>
            </a:endParaRPr>
          </a:p>
          <a:p>
            <a:pPr algn="just"/>
            <a:r>
              <a:rPr lang="ar-IQ" sz="2400" dirty="0" smtClean="0">
                <a:latin typeface="Times New Roman"/>
                <a:ea typeface="Times New Roman"/>
              </a:rPr>
              <a:t>1- </a:t>
            </a:r>
            <a:r>
              <a:rPr lang="ar-IQ" sz="2400" dirty="0">
                <a:latin typeface="Times New Roman"/>
                <a:ea typeface="Times New Roman"/>
              </a:rPr>
              <a:t>قيمة معامل الارتداد بحدود  واحد  يشير الى معدل ثبات عالي . </a:t>
            </a:r>
            <a:endParaRPr lang="en-US" sz="2400" dirty="0">
              <a:latin typeface="Times New Roman"/>
              <a:ea typeface="Times New Roman"/>
            </a:endParaRPr>
          </a:p>
          <a:p>
            <a:pPr algn="just"/>
            <a:r>
              <a:rPr lang="ar-IQ" sz="2400" dirty="0">
                <a:latin typeface="Times New Roman"/>
                <a:ea typeface="Times New Roman"/>
              </a:rPr>
              <a:t>2- قيمة معامل الارتداد أقل من  واحد  يشير الى ثبات أعلى من المعدل .</a:t>
            </a:r>
            <a:endParaRPr lang="en-US" sz="2400" dirty="0">
              <a:latin typeface="Times New Roman"/>
              <a:ea typeface="Times New Roman"/>
            </a:endParaRPr>
          </a:p>
          <a:p>
            <a:pPr algn="just"/>
            <a:r>
              <a:rPr lang="ar-IQ" sz="2400" dirty="0">
                <a:latin typeface="Times New Roman"/>
                <a:ea typeface="Times New Roman"/>
              </a:rPr>
              <a:t>3- قيمة معامل الارتداد  أكثر من  واحد  يشير الى درجة ثبات أقل من المعدل </a:t>
            </a:r>
            <a:r>
              <a:rPr lang="ar-IQ" sz="2400" dirty="0" smtClean="0">
                <a:latin typeface="Times New Roman"/>
                <a:ea typeface="Times New Roman"/>
              </a:rPr>
              <a:t>.</a:t>
            </a:r>
          </a:p>
          <a:p>
            <a:pPr algn="just"/>
            <a:endParaRPr lang="en-US" sz="2400" dirty="0">
              <a:latin typeface="Times New Roman"/>
              <a:ea typeface="Times New Roman"/>
            </a:endParaRPr>
          </a:p>
          <a:p>
            <a:pPr algn="just"/>
            <a:r>
              <a:rPr lang="ar-IQ" sz="2400" dirty="0">
                <a:latin typeface="Times New Roman"/>
                <a:ea typeface="Times New Roman"/>
                <a:cs typeface="Simplified Arabic"/>
              </a:rPr>
              <a:t>يمك</a:t>
            </a:r>
            <a:r>
              <a:rPr lang="ar-IQ" sz="2400" u="sng" dirty="0">
                <a:latin typeface="Times New Roman"/>
                <a:ea typeface="Times New Roman"/>
                <a:cs typeface="Simplified Arabic"/>
              </a:rPr>
              <a:t>ن تعريف الصنف الثابت </a:t>
            </a:r>
            <a:r>
              <a:rPr lang="ar-IQ" sz="2400" dirty="0">
                <a:latin typeface="Times New Roman"/>
                <a:ea typeface="Times New Roman"/>
                <a:cs typeface="Simplified Arabic"/>
              </a:rPr>
              <a:t>بأنه الصنف الذي يعطي أكبر حاصل في البيئات المختلفة او في البيئات الضعيفة فمثلا عند زراعة صنف من الحنطة في حقل ذو تربة منخفضة الخصوبة سوف يعطي هذا الصنف حاصل عالي يمكن ان يسمى هذا الصنف بالصنف الثابت أي قلة تأثر هذا الصنف بالظروف البيئية المزروع فيها . هنالك عدة دراسات تشمل مواضيع الوراثة والبيئة والتي يمكن لمربي  النبات الاعتماد عليها في خدمة برامج التربية .    </a:t>
            </a:r>
            <a:endParaRPr lang="en-US" sz="2400" dirty="0">
              <a:latin typeface="Times New Roman"/>
              <a:ea typeface="Times New Roman"/>
            </a:endParaRPr>
          </a:p>
          <a:p>
            <a:pPr algn="r"/>
            <a:r>
              <a:rPr lang="ar-IQ" sz="1600" dirty="0">
                <a:latin typeface="Times New Roman"/>
                <a:ea typeface="Times New Roman"/>
                <a:cs typeface="Simplified Arabic"/>
              </a:rPr>
              <a:t> </a:t>
            </a:r>
            <a:endParaRPr lang="en-US" sz="1600" dirty="0">
              <a:effectLst/>
              <a:latin typeface="Times New Roman"/>
              <a:ea typeface="Times New Roman"/>
            </a:endParaRPr>
          </a:p>
        </p:txBody>
      </p:sp>
    </p:spTree>
    <p:extLst>
      <p:ext uri="{BB962C8B-B14F-4D97-AF65-F5344CB8AC3E}">
        <p14:creationId xmlns:p14="http://schemas.microsoft.com/office/powerpoint/2010/main" val="4147272161"/>
      </p:ext>
    </p:extLst>
  </p:cSld>
  <p:clrMapOvr>
    <a:masterClrMapping/>
  </p:clrMapOvr>
  <p:transition spd="slow">
    <p:wedg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Autofit/>
          </a:bodyPr>
          <a:lstStyle/>
          <a:p>
            <a:pPr algn="ctr"/>
            <a:r>
              <a:rPr lang="ar-IQ" sz="2000" u="sng" dirty="0">
                <a:latin typeface="Times New Roman"/>
                <a:ea typeface="Times New Roman"/>
                <a:cs typeface="Simplified Arabic"/>
              </a:rPr>
              <a:t>التوريث والتوارث</a:t>
            </a:r>
            <a:r>
              <a:rPr lang="ar-IQ" sz="2000" dirty="0">
                <a:latin typeface="Times New Roman"/>
                <a:ea typeface="Times New Roman"/>
                <a:cs typeface="Simplified Arabic"/>
              </a:rPr>
              <a:t> :-  </a:t>
            </a:r>
            <a:r>
              <a:rPr lang="en-US" sz="2000" dirty="0">
                <a:latin typeface="Times New Roman"/>
                <a:ea typeface="Times New Roman"/>
              </a:rPr>
              <a:t>Heritability and Inheritance</a:t>
            </a:r>
          </a:p>
          <a:p>
            <a:pPr algn="r"/>
            <a:r>
              <a:rPr lang="ar-IQ" sz="2000" u="sng" dirty="0">
                <a:latin typeface="Times New Roman"/>
                <a:ea typeface="Times New Roman"/>
                <a:cs typeface="Simplified Arabic"/>
              </a:rPr>
              <a:t>التوارث</a:t>
            </a:r>
            <a:r>
              <a:rPr lang="ar-IQ" sz="2000" dirty="0">
                <a:latin typeface="Times New Roman"/>
                <a:ea typeface="Times New Roman"/>
                <a:cs typeface="Simplified Arabic"/>
              </a:rPr>
              <a:t> :- </a:t>
            </a:r>
            <a:r>
              <a:rPr lang="en-US" sz="2000" dirty="0">
                <a:latin typeface="Times New Roman"/>
                <a:ea typeface="Times New Roman"/>
              </a:rPr>
              <a:t>Inheritance</a:t>
            </a:r>
            <a:r>
              <a:rPr lang="ar-IQ" sz="2000" dirty="0">
                <a:latin typeface="Times New Roman"/>
                <a:ea typeface="Times New Roman"/>
                <a:cs typeface="Simplified Arabic"/>
              </a:rPr>
              <a:t>  </a:t>
            </a:r>
            <a:endParaRPr lang="en-US" sz="2000" dirty="0">
              <a:latin typeface="Times New Roman"/>
              <a:ea typeface="Times New Roman"/>
            </a:endParaRPr>
          </a:p>
          <a:p>
            <a:pPr algn="just"/>
            <a:r>
              <a:rPr lang="ar-IQ" sz="2000" dirty="0">
                <a:latin typeface="Times New Roman"/>
                <a:ea typeface="Times New Roman"/>
                <a:cs typeface="Simplified Arabic"/>
              </a:rPr>
              <a:t>هو عملية </a:t>
            </a:r>
            <a:r>
              <a:rPr lang="ar-IQ" sz="2000" dirty="0" smtClean="0">
                <a:latin typeface="Times New Roman"/>
                <a:ea typeface="Times New Roman"/>
                <a:cs typeface="Simplified Arabic"/>
              </a:rPr>
              <a:t>انتقال </a:t>
            </a:r>
            <a:r>
              <a:rPr lang="ar-IQ" sz="2000" dirty="0">
                <a:latin typeface="Times New Roman"/>
                <a:ea typeface="Times New Roman"/>
                <a:cs typeface="Simplified Arabic"/>
              </a:rPr>
              <a:t>الصفة الوراثية من الاباء الى الابناء او انتقال الصفة من جيل الى اخر أي اداء التوريث عالي يعني درجة النفاذية لهذه الصفات (100 %) فمثلا ( نبات أب) كان  لون ازهارها حمراء انتخبت ذرية ذات ازهار حمراء أي ان الصفة انتقلت بالكامل من الاب الى الابن ، أذا لا يوجد  تغاير بين افراد الاباء والأبناء الناتجة من تلك الصفة وعليه لا يمكن اجراء انتخاب او تحسين لتلك الصفة لعدم وجود التغاير . </a:t>
            </a:r>
            <a:endParaRPr lang="ar-IQ" sz="2000" dirty="0" smtClean="0">
              <a:latin typeface="Times New Roman"/>
              <a:ea typeface="Times New Roman"/>
              <a:cs typeface="Simplified Arabic"/>
            </a:endParaRPr>
          </a:p>
          <a:p>
            <a:pPr algn="just"/>
            <a:endParaRPr lang="en-US" sz="2000" dirty="0">
              <a:latin typeface="Times New Roman"/>
              <a:ea typeface="Times New Roman"/>
            </a:endParaRPr>
          </a:p>
          <a:p>
            <a:pPr algn="r"/>
            <a:r>
              <a:rPr lang="ar-IQ" sz="2000" dirty="0">
                <a:latin typeface="Times New Roman"/>
                <a:ea typeface="Times New Roman"/>
                <a:cs typeface="Simplified Arabic"/>
              </a:rPr>
              <a:t>أما </a:t>
            </a:r>
            <a:r>
              <a:rPr lang="ar-IQ" sz="2000" u="sng" dirty="0">
                <a:latin typeface="Times New Roman"/>
                <a:ea typeface="Times New Roman"/>
                <a:cs typeface="Simplified Arabic"/>
              </a:rPr>
              <a:t> التوريث</a:t>
            </a:r>
            <a:r>
              <a:rPr lang="ar-IQ" sz="2000" dirty="0">
                <a:latin typeface="Times New Roman"/>
                <a:ea typeface="Times New Roman"/>
                <a:cs typeface="Simplified Arabic"/>
              </a:rPr>
              <a:t> :- </a:t>
            </a:r>
            <a:r>
              <a:rPr lang="en-US" sz="2000" dirty="0">
                <a:latin typeface="Times New Roman"/>
                <a:ea typeface="Times New Roman"/>
              </a:rPr>
              <a:t>Heritability </a:t>
            </a:r>
            <a:r>
              <a:rPr lang="ar-IQ" sz="2000" dirty="0">
                <a:latin typeface="Times New Roman"/>
                <a:ea typeface="Times New Roman"/>
                <a:cs typeface="Simplified Arabic"/>
              </a:rPr>
              <a:t>   </a:t>
            </a:r>
            <a:endParaRPr lang="en-US" sz="2000" dirty="0">
              <a:latin typeface="Times New Roman"/>
              <a:ea typeface="Times New Roman"/>
            </a:endParaRPr>
          </a:p>
          <a:p>
            <a:pPr algn="just"/>
            <a:r>
              <a:rPr lang="ar-IQ" sz="2000" dirty="0">
                <a:latin typeface="Times New Roman"/>
                <a:ea typeface="Times New Roman"/>
                <a:cs typeface="Simplified Arabic"/>
              </a:rPr>
              <a:t>فهو مقدار التغير الوراثي في صفة معينة والذي يحدث من جيل الى اخر أي بين الاباء والابناء فيلاحظ انه في حالة توارث الصفة لم يكن هناك أي تغيير في الصفة اما في حالة التوريث فقد كانت هنالك تغيرات واضحة . فاذا اخذنا مثلا صفة الحاصل لنبات معين وزرعت بذوره فأنه ليس من الضروري ان تعطي الذرية الناتجة نفس الحاصل اذ قد يكون الحاصل أكثر او اقل وذلك تكون الصفة صفة كمية مرتبطة بعدد كبير من الجينات الامر الذي يدعو الى وجود </a:t>
            </a:r>
            <a:r>
              <a:rPr lang="ar-IQ" sz="2000" dirty="0" err="1">
                <a:latin typeface="Times New Roman"/>
                <a:ea typeface="Times New Roman"/>
                <a:cs typeface="Simplified Arabic"/>
              </a:rPr>
              <a:t>تغايرات</a:t>
            </a:r>
            <a:r>
              <a:rPr lang="ar-IQ" sz="2000" dirty="0">
                <a:latin typeface="Times New Roman"/>
                <a:ea typeface="Times New Roman"/>
                <a:cs typeface="Simplified Arabic"/>
              </a:rPr>
              <a:t> بين الاجيال .  (ويمكن قياس درجة التوريث عن طريق قياس المكافئ الوراثي (معامل التوريث </a:t>
            </a:r>
            <a:r>
              <a:rPr lang="en-US" sz="2000" dirty="0">
                <a:latin typeface="Simplified Arabic"/>
                <a:ea typeface="Times New Roman"/>
              </a:rPr>
              <a:t>Heritability </a:t>
            </a:r>
            <a:r>
              <a:rPr lang="ar-SA" sz="2000" dirty="0">
                <a:latin typeface="Times New Roman"/>
                <a:ea typeface="Times New Roman"/>
                <a:cs typeface="Simplified Arabic"/>
              </a:rPr>
              <a:t>  (</a:t>
            </a:r>
            <a:r>
              <a:rPr lang="en-US" sz="2000" dirty="0">
                <a:latin typeface="Simplified Arabic"/>
                <a:ea typeface="Times New Roman"/>
              </a:rPr>
              <a:t>H</a:t>
            </a:r>
            <a:r>
              <a:rPr lang="ar-SA" sz="2000" dirty="0">
                <a:latin typeface="Times New Roman"/>
                <a:ea typeface="Times New Roman"/>
                <a:cs typeface="Simplified Arabic"/>
              </a:rPr>
              <a:t>  او </a:t>
            </a:r>
            <a:r>
              <a:rPr lang="en-US" sz="2000" dirty="0">
                <a:latin typeface="Simplified Arabic"/>
                <a:ea typeface="Times New Roman"/>
              </a:rPr>
              <a:t>h</a:t>
            </a:r>
            <a:r>
              <a:rPr lang="en-US" sz="2000" baseline="30000" dirty="0">
                <a:latin typeface="Simplified Arabic"/>
                <a:ea typeface="Times New Roman"/>
              </a:rPr>
              <a:t>2</a:t>
            </a:r>
            <a:r>
              <a:rPr lang="ar-SA" sz="2000" dirty="0">
                <a:latin typeface="Times New Roman"/>
                <a:ea typeface="Times New Roman"/>
                <a:cs typeface="Simplified Arabic"/>
              </a:rPr>
              <a:t>) </a:t>
            </a:r>
            <a:r>
              <a:rPr lang="ar-IQ" sz="2000" dirty="0">
                <a:latin typeface="Times New Roman"/>
                <a:ea typeface="Times New Roman"/>
                <a:cs typeface="Simplified Arabic"/>
              </a:rPr>
              <a:t>قيمته تتراوح بين </a:t>
            </a:r>
            <a:r>
              <a:rPr lang="en-US" sz="2000" dirty="0">
                <a:latin typeface="Simplified Arabic"/>
                <a:ea typeface="Times New Roman"/>
              </a:rPr>
              <a:t>1+</a:t>
            </a:r>
            <a:r>
              <a:rPr lang="ar-SA" sz="2000" dirty="0">
                <a:latin typeface="Times New Roman"/>
                <a:ea typeface="Times New Roman"/>
                <a:cs typeface="Simplified Arabic"/>
              </a:rPr>
              <a:t>  و </a:t>
            </a:r>
            <a:r>
              <a:rPr lang="en-US" sz="2000" dirty="0">
                <a:latin typeface="Simplified Arabic"/>
                <a:ea typeface="Times New Roman"/>
              </a:rPr>
              <a:t>1- </a:t>
            </a:r>
            <a:r>
              <a:rPr lang="ar-IQ" sz="2000" dirty="0">
                <a:latin typeface="Times New Roman"/>
                <a:ea typeface="Times New Roman"/>
                <a:cs typeface="Simplified Arabic"/>
              </a:rPr>
              <a:t>) ( معامل التوريث = التباين وراثي/ التباين الكلي (المظهري)  × </a:t>
            </a:r>
            <a:r>
              <a:rPr lang="en-US" sz="2000" dirty="0">
                <a:latin typeface="Simplified Arabic"/>
                <a:ea typeface="Times New Roman"/>
              </a:rPr>
              <a:t>100 </a:t>
            </a:r>
            <a:r>
              <a:rPr lang="ar-IQ" sz="2000" dirty="0">
                <a:latin typeface="Simplified Arabic"/>
                <a:ea typeface="Times New Roman"/>
              </a:rPr>
              <a:t>)</a:t>
            </a:r>
            <a:endParaRPr lang="en-US" sz="2000" dirty="0">
              <a:effectLst/>
              <a:latin typeface="Times New Roman"/>
              <a:ea typeface="Times New Roman"/>
            </a:endParaRPr>
          </a:p>
        </p:txBody>
      </p:sp>
    </p:spTree>
    <p:extLst>
      <p:ext uri="{BB962C8B-B14F-4D97-AF65-F5344CB8AC3E}">
        <p14:creationId xmlns:p14="http://schemas.microsoft.com/office/powerpoint/2010/main" val="3996801484"/>
      </p:ext>
    </p:extLst>
  </p:cSld>
  <p:clrMapOvr>
    <a:masterClrMapping/>
  </p:clrMapOvr>
  <p:transition spd="slow">
    <p:wedg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611560" y="908720"/>
            <a:ext cx="7920880" cy="4585871"/>
          </a:xfrm>
          <a:prstGeom prst="rect">
            <a:avLst/>
          </a:prstGeom>
        </p:spPr>
        <p:txBody>
          <a:bodyPr wrap="square">
            <a:spAutoFit/>
          </a:bodyPr>
          <a:lstStyle/>
          <a:p>
            <a:pPr algn="just"/>
            <a:r>
              <a:rPr lang="ar-IQ" sz="3200" b="1" u="sng" dirty="0">
                <a:latin typeface="Times New Roman"/>
                <a:ea typeface="Times New Roman"/>
                <a:cs typeface="Simplified Arabic"/>
              </a:rPr>
              <a:t>بما ان الصفات هي صفات كمية فيلاحظ عند قياس درجة التوريث</a:t>
            </a:r>
            <a:r>
              <a:rPr lang="ar-IQ" sz="3600" b="1" u="sng" dirty="0">
                <a:latin typeface="Times New Roman"/>
                <a:ea typeface="Times New Roman"/>
                <a:cs typeface="Simplified Arabic"/>
              </a:rPr>
              <a:t> </a:t>
            </a:r>
            <a:r>
              <a:rPr lang="ar-IQ" sz="3200" b="1" u="sng" dirty="0">
                <a:latin typeface="Times New Roman"/>
                <a:ea typeface="Times New Roman"/>
                <a:cs typeface="Simplified Arabic"/>
              </a:rPr>
              <a:t>بين الافراد ما يلي</a:t>
            </a:r>
            <a:r>
              <a:rPr lang="ar-IQ" sz="3200" b="1" dirty="0">
                <a:latin typeface="Times New Roman"/>
                <a:ea typeface="Times New Roman"/>
                <a:cs typeface="Simplified Arabic"/>
              </a:rPr>
              <a:t> :-</a:t>
            </a:r>
            <a:endParaRPr lang="en-US" sz="3200" dirty="0">
              <a:latin typeface="Times New Roman"/>
              <a:ea typeface="Times New Roman"/>
            </a:endParaRPr>
          </a:p>
          <a:p>
            <a:pPr algn="just"/>
            <a:r>
              <a:rPr lang="ar-IQ" sz="3200" b="1" dirty="0">
                <a:ea typeface="Times New Roman"/>
                <a:cs typeface="Simplified Arabic"/>
              </a:rPr>
              <a:t>كلما كانت درجة التشابه بين الافراد الناتجة والاباء درجة كبيرة كلما ادى ذلك الى رفع درجة التوريث أي انه يوجد </a:t>
            </a:r>
            <a:r>
              <a:rPr lang="ar-IQ" sz="3200" b="1" dirty="0" err="1">
                <a:ea typeface="Times New Roman"/>
                <a:cs typeface="Simplified Arabic"/>
              </a:rPr>
              <a:t>تغايرات</a:t>
            </a:r>
            <a:r>
              <a:rPr lang="ar-IQ" sz="3200" b="1" dirty="0">
                <a:ea typeface="Times New Roman"/>
                <a:cs typeface="Simplified Arabic"/>
              </a:rPr>
              <a:t> كبيرة في الصفة بين الافراد والعكس صحيح . وعليه كلما زادت </a:t>
            </a:r>
            <a:r>
              <a:rPr lang="ar-IQ" sz="3200" b="1" dirty="0" err="1">
                <a:ea typeface="Times New Roman"/>
                <a:cs typeface="Simplified Arabic"/>
              </a:rPr>
              <a:t>التغايرات</a:t>
            </a:r>
            <a:r>
              <a:rPr lang="ar-IQ" sz="3200" b="1" dirty="0">
                <a:ea typeface="Times New Roman"/>
                <a:cs typeface="Simplified Arabic"/>
              </a:rPr>
              <a:t> في الصفة  كلما سهل ذلك اجراء الانتخاب في برامج التربية . ان مفهوم التوريث يرتبط عادة بالصفات الكمية اذ تقيس درجة التوريث مقدار التغير الوراثي لصفة معينة من جيل الى اخر . </a:t>
            </a:r>
            <a:endParaRPr lang="ar-IQ" sz="3200" dirty="0"/>
          </a:p>
        </p:txBody>
      </p:sp>
    </p:spTree>
    <p:extLst>
      <p:ext uri="{BB962C8B-B14F-4D97-AF65-F5344CB8AC3E}">
        <p14:creationId xmlns:p14="http://schemas.microsoft.com/office/powerpoint/2010/main" val="4090306357"/>
      </p:ext>
    </p:extLst>
  </p:cSld>
  <p:clrMapOvr>
    <a:masterClrMapping/>
  </p:clrMapOvr>
  <p:transition spd="slow">
    <p:wedg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395536" y="782122"/>
            <a:ext cx="8352928" cy="5324535"/>
          </a:xfrm>
          <a:prstGeom prst="rect">
            <a:avLst/>
          </a:prstGeom>
        </p:spPr>
        <p:txBody>
          <a:bodyPr wrap="square">
            <a:spAutoFit/>
          </a:bodyPr>
          <a:lstStyle/>
          <a:p>
            <a:r>
              <a:rPr lang="ar-IQ" sz="2000" b="1" u="sng" dirty="0">
                <a:latin typeface="Times New Roman"/>
                <a:ea typeface="Times New Roman"/>
                <a:cs typeface="Simplified Arabic"/>
              </a:rPr>
              <a:t>كيفية حساب المعادلة العامة للتوريث</a:t>
            </a:r>
            <a:r>
              <a:rPr lang="ar-IQ" sz="2000" b="1" dirty="0">
                <a:latin typeface="Times New Roman"/>
                <a:ea typeface="Times New Roman"/>
                <a:cs typeface="Simplified Arabic"/>
              </a:rPr>
              <a:t> :- يتم حساب التوريث بطريقتين :-</a:t>
            </a:r>
            <a:endParaRPr lang="en-US" sz="2000" dirty="0">
              <a:latin typeface="Times New Roman"/>
              <a:ea typeface="Times New Roman"/>
            </a:endParaRPr>
          </a:p>
          <a:p>
            <a:r>
              <a:rPr lang="ar-IQ" sz="2000" b="1" dirty="0">
                <a:latin typeface="Times New Roman"/>
                <a:ea typeface="Times New Roman"/>
                <a:cs typeface="Simplified Arabic"/>
              </a:rPr>
              <a:t>1- </a:t>
            </a:r>
            <a:r>
              <a:rPr lang="ar-IQ" sz="2000" b="1" u="sng" dirty="0">
                <a:latin typeface="Times New Roman"/>
                <a:ea typeface="Times New Roman"/>
              </a:rPr>
              <a:t>التوريث بالمعنى الواسع</a:t>
            </a:r>
            <a:r>
              <a:rPr lang="ar-IQ" sz="2000" b="1" dirty="0">
                <a:latin typeface="Times New Roman"/>
                <a:ea typeface="Times New Roman"/>
                <a:cs typeface="Simplified Arabic"/>
              </a:rPr>
              <a:t> :- </a:t>
            </a:r>
            <a:r>
              <a:rPr lang="en-US" sz="2000" b="1" dirty="0">
                <a:latin typeface="Times New Roman"/>
                <a:ea typeface="Times New Roman"/>
              </a:rPr>
              <a:t>Broad  </a:t>
            </a:r>
            <a:r>
              <a:rPr lang="en-US" sz="2000" b="1" dirty="0" err="1">
                <a:latin typeface="Times New Roman"/>
                <a:ea typeface="Times New Roman"/>
              </a:rPr>
              <a:t>Sence</a:t>
            </a:r>
            <a:r>
              <a:rPr lang="en-US" sz="2000" b="1" dirty="0">
                <a:latin typeface="Times New Roman"/>
                <a:ea typeface="Times New Roman"/>
              </a:rPr>
              <a:t>  Heritability</a:t>
            </a:r>
            <a:r>
              <a:rPr lang="en-US" sz="2000" b="1" dirty="0">
                <a:latin typeface="Simplified Arabic"/>
                <a:ea typeface="Times New Roman"/>
              </a:rPr>
              <a:t> </a:t>
            </a:r>
            <a:endParaRPr lang="en-US" sz="2000" dirty="0">
              <a:latin typeface="Times New Roman"/>
              <a:ea typeface="Times New Roman"/>
            </a:endParaRPr>
          </a:p>
          <a:p>
            <a:r>
              <a:rPr lang="ar-IQ" sz="2000" b="1" dirty="0">
                <a:latin typeface="Times New Roman"/>
                <a:ea typeface="Times New Roman"/>
                <a:cs typeface="Simplified Arabic"/>
              </a:rPr>
              <a:t>     ويمكن قياسه باستعمال المعادلة التالية </a:t>
            </a:r>
            <a:r>
              <a:rPr lang="ar-IQ" sz="2000" b="1" baseline="-25000" dirty="0" smtClean="0">
                <a:solidFill>
                  <a:srgbClr val="FF0000"/>
                </a:solidFill>
                <a:latin typeface="Times New Roman"/>
                <a:ea typeface="Times New Roman"/>
                <a:cs typeface="Simplified Arabic"/>
              </a:rPr>
              <a:t>           </a:t>
            </a:r>
            <a:r>
              <a:rPr lang="en-US" sz="2800" b="1" baseline="-25000" dirty="0" err="1">
                <a:latin typeface="Times New Roman"/>
                <a:ea typeface="Times New Roman"/>
              </a:rPr>
              <a:t>Hb.s</a:t>
            </a:r>
            <a:r>
              <a:rPr lang="en-US" sz="2800" b="1" baseline="-25000" dirty="0">
                <a:latin typeface="Times New Roman"/>
                <a:ea typeface="Times New Roman"/>
              </a:rPr>
              <a:t>.=(VG/VP) ×100</a:t>
            </a:r>
            <a:r>
              <a:rPr lang="en-US" sz="2800" b="1" baseline="-25000" dirty="0">
                <a:solidFill>
                  <a:srgbClr val="FF0000"/>
                </a:solidFill>
                <a:latin typeface="Times New Roman"/>
                <a:ea typeface="Times New Roman"/>
              </a:rPr>
              <a:t> </a:t>
            </a:r>
            <a:r>
              <a:rPr lang="ar-IQ" sz="2000" b="1" baseline="-25000" dirty="0">
                <a:solidFill>
                  <a:srgbClr val="FF0000"/>
                </a:solidFill>
                <a:latin typeface="Times New Roman"/>
                <a:ea typeface="Times New Roman"/>
              </a:rPr>
              <a:t>  </a:t>
            </a:r>
            <a:r>
              <a:rPr lang="ar-IQ" sz="2000" b="1" baseline="-25000" dirty="0">
                <a:latin typeface="Times New Roman"/>
                <a:ea typeface="Times New Roman"/>
              </a:rPr>
              <a:t> </a:t>
            </a:r>
            <a:r>
              <a:rPr lang="ar-IQ" sz="2000" b="1" baseline="-25000" dirty="0" smtClean="0">
                <a:latin typeface="Times New Roman"/>
                <a:ea typeface="Times New Roman"/>
              </a:rPr>
              <a:t>   علما </a:t>
            </a:r>
            <a:r>
              <a:rPr lang="en-US" sz="2000" b="1" baseline="-25000" dirty="0">
                <a:latin typeface="Times New Roman"/>
                <a:ea typeface="Times New Roman"/>
              </a:rPr>
              <a:t>VG+VE</a:t>
            </a:r>
            <a:r>
              <a:rPr lang="ar-IQ" sz="2000" b="1" baseline="-25000" dirty="0">
                <a:latin typeface="Times New Roman"/>
                <a:ea typeface="Times New Roman"/>
              </a:rPr>
              <a:t>=</a:t>
            </a:r>
            <a:r>
              <a:rPr lang="en-US" sz="2000" b="1" baseline="-25000" dirty="0">
                <a:latin typeface="Times New Roman"/>
                <a:ea typeface="Times New Roman"/>
              </a:rPr>
              <a:t>VP</a:t>
            </a:r>
            <a:endParaRPr lang="en-US" sz="2000" dirty="0">
              <a:latin typeface="Times New Roman"/>
              <a:ea typeface="Times New Roman"/>
            </a:endParaRPr>
          </a:p>
          <a:p>
            <a:r>
              <a:rPr lang="ar-IQ" sz="2000" b="1" dirty="0">
                <a:latin typeface="Times New Roman"/>
                <a:ea typeface="Times New Roman"/>
                <a:cs typeface="Simplified Arabic"/>
              </a:rPr>
              <a:t>     </a:t>
            </a:r>
            <a:endParaRPr lang="ar-IQ" sz="2000" b="1" dirty="0" smtClean="0">
              <a:latin typeface="Times New Roman"/>
              <a:ea typeface="Times New Roman"/>
              <a:cs typeface="Simplified Arabic"/>
            </a:endParaRPr>
          </a:p>
          <a:p>
            <a:r>
              <a:rPr lang="ar-IQ" sz="2000" b="1" dirty="0" smtClean="0">
                <a:latin typeface="Times New Roman"/>
                <a:ea typeface="Times New Roman"/>
                <a:cs typeface="Simplified Arabic"/>
              </a:rPr>
              <a:t> </a:t>
            </a:r>
            <a:r>
              <a:rPr lang="ar-IQ" sz="2000" b="1" dirty="0">
                <a:latin typeface="Times New Roman"/>
                <a:ea typeface="Times New Roman"/>
                <a:cs typeface="Simplified Arabic"/>
              </a:rPr>
              <a:t>حيث أن : </a:t>
            </a:r>
            <a:r>
              <a:rPr lang="en-US" sz="2000" b="1" dirty="0">
                <a:latin typeface="Times New Roman"/>
                <a:ea typeface="Times New Roman"/>
              </a:rPr>
              <a:t>H</a:t>
            </a:r>
            <a:r>
              <a:rPr lang="en-US" sz="2000" b="1" baseline="30000" dirty="0">
                <a:latin typeface="Times New Roman"/>
                <a:ea typeface="Times New Roman"/>
              </a:rPr>
              <a:t> </a:t>
            </a:r>
            <a:r>
              <a:rPr lang="ar-IQ" sz="2000" b="1" dirty="0">
                <a:latin typeface="Times New Roman"/>
                <a:ea typeface="Times New Roman"/>
                <a:cs typeface="Simplified Arabic"/>
              </a:rPr>
              <a:t>% النسبة المئوية للتوريث </a:t>
            </a:r>
            <a:r>
              <a:rPr lang="en-US" sz="2000" b="1" dirty="0" smtClean="0">
                <a:latin typeface="Times New Roman"/>
                <a:ea typeface="Times New Roman"/>
              </a:rPr>
              <a:t>VG=VD+VA+VI</a:t>
            </a:r>
            <a:endParaRPr lang="en-US" sz="2000" dirty="0">
              <a:latin typeface="Times New Roman"/>
              <a:ea typeface="Times New Roman"/>
            </a:endParaRPr>
          </a:p>
          <a:p>
            <a:r>
              <a:rPr lang="ar-IQ" sz="2000" b="1" dirty="0">
                <a:latin typeface="Times New Roman"/>
                <a:ea typeface="Times New Roman"/>
                <a:cs typeface="Simplified Arabic"/>
              </a:rPr>
              <a:t>                 </a:t>
            </a:r>
            <a:r>
              <a:rPr lang="en-US" sz="2000" b="1" dirty="0">
                <a:latin typeface="Times New Roman"/>
                <a:ea typeface="Times New Roman"/>
              </a:rPr>
              <a:t>VG</a:t>
            </a:r>
            <a:r>
              <a:rPr lang="ar-IQ" sz="2000" b="1" dirty="0">
                <a:latin typeface="Times New Roman"/>
                <a:ea typeface="Times New Roman"/>
                <a:cs typeface="Simplified Arabic"/>
              </a:rPr>
              <a:t> مقدار التغاير الوراثي</a:t>
            </a:r>
            <a:endParaRPr lang="en-US" sz="2000" dirty="0">
              <a:latin typeface="Times New Roman"/>
              <a:ea typeface="Times New Roman"/>
            </a:endParaRPr>
          </a:p>
          <a:p>
            <a:r>
              <a:rPr lang="ar-IQ" sz="2000" b="1" dirty="0">
                <a:latin typeface="Times New Roman"/>
                <a:ea typeface="Times New Roman"/>
              </a:rPr>
              <a:t>                     </a:t>
            </a:r>
            <a:r>
              <a:rPr lang="en-US" sz="2000" b="1" dirty="0">
                <a:latin typeface="Times New Roman"/>
                <a:ea typeface="Times New Roman"/>
              </a:rPr>
              <a:t>VE</a:t>
            </a:r>
            <a:r>
              <a:rPr lang="ar-IQ" sz="2000" b="1" dirty="0">
                <a:latin typeface="Times New Roman"/>
                <a:ea typeface="Times New Roman"/>
              </a:rPr>
              <a:t>   مقدار التغاير البيئي </a:t>
            </a:r>
            <a:endParaRPr lang="en-US" sz="2000" dirty="0">
              <a:latin typeface="Times New Roman"/>
              <a:ea typeface="Times New Roman"/>
            </a:endParaRPr>
          </a:p>
          <a:p>
            <a:r>
              <a:rPr lang="ar-IQ" sz="2000" b="1" dirty="0">
                <a:latin typeface="Times New Roman"/>
                <a:ea typeface="Times New Roman"/>
                <a:cs typeface="Simplified Arabic"/>
              </a:rPr>
              <a:t>                </a:t>
            </a:r>
            <a:endParaRPr lang="ar-IQ" sz="2000" b="1" dirty="0" smtClean="0">
              <a:latin typeface="Times New Roman"/>
              <a:ea typeface="Times New Roman"/>
              <a:cs typeface="Simplified Arabic"/>
            </a:endParaRPr>
          </a:p>
          <a:p>
            <a:r>
              <a:rPr lang="en-US" sz="2000" b="1" dirty="0" err="1" smtClean="0">
                <a:latin typeface="Simplified Arabic"/>
                <a:ea typeface="Times New Roman"/>
              </a:rPr>
              <a:t>Hb.s</a:t>
            </a:r>
            <a:r>
              <a:rPr lang="en-US" sz="2000" b="1" dirty="0" smtClean="0">
                <a:latin typeface="Simplified Arabic"/>
                <a:ea typeface="Times New Roman"/>
                <a:cs typeface="+mj-cs"/>
              </a:rPr>
              <a:t>                 </a:t>
            </a:r>
            <a:r>
              <a:rPr lang="ar-IQ" sz="2000" b="1" dirty="0" smtClean="0">
                <a:latin typeface="Times New Roman"/>
                <a:ea typeface="Times New Roman"/>
                <a:cs typeface="+mj-cs"/>
              </a:rPr>
              <a:t> </a:t>
            </a:r>
            <a:r>
              <a:rPr lang="ar-IQ" sz="2000" b="1" dirty="0" smtClean="0">
                <a:latin typeface="Times New Roman"/>
                <a:ea typeface="Times New Roman"/>
                <a:cs typeface="Simplified Arabic"/>
              </a:rPr>
              <a:t> او </a:t>
            </a:r>
            <a:r>
              <a:rPr lang="en-US" sz="2000" b="1" dirty="0" smtClean="0">
                <a:latin typeface="Times New Roman"/>
                <a:ea typeface="Times New Roman"/>
                <a:cs typeface="Simplified Arabic"/>
              </a:rPr>
              <a:t>h</a:t>
            </a:r>
            <a:r>
              <a:rPr lang="en-US" sz="2000" b="1" baseline="30000" dirty="0" smtClean="0">
                <a:latin typeface="Times New Roman"/>
                <a:ea typeface="Times New Roman"/>
                <a:cs typeface="Simplified Arabic"/>
              </a:rPr>
              <a:t>2</a:t>
            </a:r>
            <a:r>
              <a:rPr lang="en-US" sz="2000" b="1" dirty="0" smtClean="0">
                <a:latin typeface="Times New Roman"/>
                <a:ea typeface="Times New Roman"/>
                <a:cs typeface="Simplified Arabic"/>
              </a:rPr>
              <a:t>b.s.</a:t>
            </a:r>
            <a:endParaRPr lang="en-US" sz="2000" dirty="0">
              <a:latin typeface="Times New Roman"/>
              <a:ea typeface="Times New Roman"/>
            </a:endParaRPr>
          </a:p>
          <a:p>
            <a:r>
              <a:rPr lang="ar-IQ" sz="2000" b="1" dirty="0">
                <a:latin typeface="Times New Roman"/>
                <a:ea typeface="Times New Roman"/>
              </a:rPr>
              <a:t>       </a:t>
            </a:r>
            <a:endParaRPr lang="ar-IQ" sz="2000" b="1" dirty="0" smtClean="0">
              <a:latin typeface="Times New Roman"/>
              <a:ea typeface="Times New Roman"/>
            </a:endParaRPr>
          </a:p>
          <a:p>
            <a:r>
              <a:rPr lang="ar-IQ" sz="2000" b="1" dirty="0">
                <a:latin typeface="Times New Roman"/>
                <a:ea typeface="Times New Roman"/>
              </a:rPr>
              <a:t> </a:t>
            </a:r>
            <a:r>
              <a:rPr lang="ar-IQ" sz="2000" b="1" dirty="0" smtClean="0">
                <a:latin typeface="Times New Roman"/>
                <a:ea typeface="Times New Roman"/>
              </a:rPr>
              <a:t>     الاضافي </a:t>
            </a:r>
            <a:r>
              <a:rPr lang="en-US" sz="2000" b="1" dirty="0">
                <a:latin typeface="Times New Roman"/>
                <a:ea typeface="Times New Roman"/>
              </a:rPr>
              <a:t>Additive  </a:t>
            </a:r>
            <a:r>
              <a:rPr lang="ar-IQ" sz="2000" b="1" dirty="0">
                <a:latin typeface="Times New Roman"/>
                <a:ea typeface="Times New Roman"/>
              </a:rPr>
              <a:t> (</a:t>
            </a:r>
            <a:r>
              <a:rPr lang="en-US" sz="2000" b="1" dirty="0">
                <a:latin typeface="Times New Roman"/>
                <a:ea typeface="Times New Roman"/>
              </a:rPr>
              <a:t>A</a:t>
            </a:r>
            <a:r>
              <a:rPr lang="ar-IQ" sz="2000" b="1" dirty="0">
                <a:latin typeface="Times New Roman"/>
                <a:ea typeface="Times New Roman"/>
              </a:rPr>
              <a:t>)</a:t>
            </a:r>
            <a:r>
              <a:rPr lang="ar-SA" sz="2000" b="1" dirty="0">
                <a:latin typeface="Times New Roman"/>
                <a:ea typeface="Times New Roman"/>
              </a:rPr>
              <a:t> :- هو التغا</a:t>
            </a:r>
            <a:r>
              <a:rPr lang="ar-SA" sz="2000" b="1" dirty="0">
                <a:latin typeface="Times New Roman"/>
                <a:ea typeface="Times New Roman"/>
                <a:cs typeface="Simplified Arabic"/>
              </a:rPr>
              <a:t>ير الذي يميز الفرق بين الافراد المتجانسة الجينات </a:t>
            </a:r>
            <a:r>
              <a:rPr lang="ar-SA" sz="2000" b="1" dirty="0" smtClean="0">
                <a:latin typeface="Times New Roman"/>
                <a:ea typeface="Times New Roman"/>
                <a:cs typeface="Simplified Arabic"/>
              </a:rPr>
              <a:t>على</a:t>
            </a:r>
            <a:endParaRPr lang="ar-IQ" sz="2000" b="1" dirty="0" smtClean="0">
              <a:latin typeface="Times New Roman"/>
              <a:ea typeface="Times New Roman"/>
              <a:cs typeface="Simplified Arabic"/>
            </a:endParaRPr>
          </a:p>
          <a:p>
            <a:r>
              <a:rPr lang="ar-IQ" sz="2000" b="1" dirty="0">
                <a:latin typeface="Times New Roman"/>
                <a:ea typeface="Times New Roman"/>
                <a:cs typeface="Simplified Arabic"/>
              </a:rPr>
              <a:t> </a:t>
            </a:r>
            <a:r>
              <a:rPr lang="ar-IQ" sz="2000" b="1" dirty="0" smtClean="0">
                <a:latin typeface="Times New Roman"/>
                <a:ea typeface="Times New Roman"/>
                <a:cs typeface="Simplified Arabic"/>
              </a:rPr>
              <a:t>                                  </a:t>
            </a:r>
            <a:r>
              <a:rPr lang="ar-SA" sz="2000" b="1" dirty="0" smtClean="0">
                <a:latin typeface="Times New Roman"/>
                <a:ea typeface="Times New Roman"/>
                <a:cs typeface="Simplified Arabic"/>
              </a:rPr>
              <a:t> </a:t>
            </a:r>
            <a:r>
              <a:rPr lang="ar-SA" sz="2000" b="1" dirty="0">
                <a:latin typeface="Times New Roman"/>
                <a:ea typeface="Times New Roman"/>
                <a:cs typeface="Simplified Arabic"/>
              </a:rPr>
              <a:t>أي موقع جيني .</a:t>
            </a:r>
            <a:endParaRPr lang="en-US" sz="2000" dirty="0">
              <a:latin typeface="Times New Roman"/>
              <a:ea typeface="Times New Roman"/>
            </a:endParaRPr>
          </a:p>
          <a:p>
            <a:r>
              <a:rPr lang="ar-SA" sz="2000" b="1" dirty="0">
                <a:latin typeface="Times New Roman"/>
                <a:ea typeface="Times New Roman"/>
              </a:rPr>
              <a:t>      السيادي(التغلب)  </a:t>
            </a:r>
            <a:r>
              <a:rPr lang="en-US" sz="2000" b="1" dirty="0">
                <a:latin typeface="Times New Roman"/>
                <a:ea typeface="Times New Roman"/>
              </a:rPr>
              <a:t>Dominance</a:t>
            </a:r>
            <a:r>
              <a:rPr lang="en-US" sz="2000" b="1" dirty="0">
                <a:latin typeface="Simplified Arabic"/>
                <a:ea typeface="Times New Roman"/>
              </a:rPr>
              <a:t> </a:t>
            </a:r>
            <a:r>
              <a:rPr lang="ar-IQ" sz="2000" b="1" dirty="0">
                <a:latin typeface="Times New Roman"/>
                <a:ea typeface="Times New Roman"/>
                <a:cs typeface="Simplified Arabic"/>
              </a:rPr>
              <a:t> (</a:t>
            </a:r>
            <a:r>
              <a:rPr lang="en-US" sz="2000" b="1" dirty="0">
                <a:latin typeface="Times New Roman"/>
                <a:ea typeface="Times New Roman"/>
              </a:rPr>
              <a:t>D</a:t>
            </a:r>
            <a:r>
              <a:rPr lang="ar-IQ" sz="2000" b="1" dirty="0">
                <a:latin typeface="Times New Roman"/>
                <a:ea typeface="Times New Roman"/>
                <a:cs typeface="Simplified Arabic"/>
              </a:rPr>
              <a:t>)</a:t>
            </a:r>
            <a:r>
              <a:rPr lang="ar-SA" sz="2000" b="1" dirty="0">
                <a:latin typeface="Times New Roman"/>
                <a:ea typeface="Times New Roman"/>
                <a:cs typeface="Simplified Arabic"/>
              </a:rPr>
              <a:t> :- هو التغاير الناتج من تداخل الجينات على نفس </a:t>
            </a:r>
            <a:endParaRPr lang="ar-IQ" sz="2000" b="1" dirty="0" smtClean="0">
              <a:latin typeface="Times New Roman"/>
              <a:ea typeface="Times New Roman"/>
              <a:cs typeface="Simplified Arabic"/>
            </a:endParaRPr>
          </a:p>
          <a:p>
            <a:r>
              <a:rPr lang="ar-IQ" sz="2000" b="1" dirty="0">
                <a:latin typeface="Times New Roman"/>
                <a:ea typeface="Times New Roman"/>
                <a:cs typeface="Simplified Arabic"/>
              </a:rPr>
              <a:t> </a:t>
            </a:r>
            <a:r>
              <a:rPr lang="ar-IQ" sz="2000" b="1" dirty="0" smtClean="0">
                <a:latin typeface="Times New Roman"/>
                <a:ea typeface="Times New Roman"/>
                <a:cs typeface="Simplified Arabic"/>
              </a:rPr>
              <a:t>                                                 </a:t>
            </a:r>
            <a:r>
              <a:rPr lang="ar-SA" sz="2000" b="1" dirty="0" smtClean="0">
                <a:latin typeface="Times New Roman"/>
                <a:ea typeface="Times New Roman"/>
                <a:cs typeface="Simplified Arabic"/>
              </a:rPr>
              <a:t>الموقع </a:t>
            </a:r>
            <a:r>
              <a:rPr lang="ar-SA" sz="2000" b="1" dirty="0">
                <a:latin typeface="Times New Roman"/>
                <a:ea typeface="Times New Roman"/>
                <a:cs typeface="Simplified Arabic"/>
              </a:rPr>
              <a:t>(الجينات </a:t>
            </a:r>
            <a:r>
              <a:rPr lang="ar-SA" sz="2000" b="1" dirty="0" err="1">
                <a:latin typeface="Times New Roman"/>
                <a:ea typeface="Times New Roman"/>
                <a:cs typeface="Simplified Arabic"/>
              </a:rPr>
              <a:t>الاليلية</a:t>
            </a:r>
            <a:r>
              <a:rPr lang="ar-SA" sz="2000" b="1" dirty="0">
                <a:latin typeface="Times New Roman"/>
                <a:ea typeface="Times New Roman"/>
                <a:cs typeface="Simplified Arabic"/>
              </a:rPr>
              <a:t> ) .</a:t>
            </a:r>
            <a:endParaRPr lang="en-US" sz="2000" dirty="0">
              <a:latin typeface="Times New Roman"/>
              <a:ea typeface="Times New Roman"/>
            </a:endParaRPr>
          </a:p>
          <a:p>
            <a:r>
              <a:rPr lang="ar-IQ" sz="2000" b="1" dirty="0">
                <a:latin typeface="Times New Roman"/>
                <a:ea typeface="Times New Roman"/>
                <a:cs typeface="Simplified Arabic"/>
              </a:rPr>
              <a:t>     </a:t>
            </a:r>
            <a:r>
              <a:rPr lang="ar-IQ" sz="2000" b="1" dirty="0" err="1">
                <a:latin typeface="Times New Roman"/>
                <a:ea typeface="Times New Roman"/>
                <a:cs typeface="Simplified Arabic"/>
              </a:rPr>
              <a:t>التفوقي</a:t>
            </a:r>
            <a:r>
              <a:rPr lang="ar-IQ" sz="2000" b="1" dirty="0">
                <a:latin typeface="Times New Roman"/>
                <a:ea typeface="Times New Roman"/>
                <a:cs typeface="Simplified Arabic"/>
              </a:rPr>
              <a:t>  </a:t>
            </a:r>
            <a:r>
              <a:rPr lang="en-US" sz="2000" b="1" dirty="0">
                <a:latin typeface="Times New Roman"/>
                <a:ea typeface="Times New Roman"/>
              </a:rPr>
              <a:t>Epistasis</a:t>
            </a:r>
            <a:r>
              <a:rPr lang="en-US" sz="2000" b="1" dirty="0">
                <a:latin typeface="Simplified Arabic"/>
                <a:ea typeface="Times New Roman"/>
              </a:rPr>
              <a:t> </a:t>
            </a:r>
            <a:r>
              <a:rPr lang="ar-SA" sz="2000" b="1" dirty="0">
                <a:latin typeface="Simplified Arabic"/>
                <a:ea typeface="Times New Roman"/>
              </a:rPr>
              <a:t>(</a:t>
            </a:r>
            <a:r>
              <a:rPr lang="en-US" sz="2000" b="1" dirty="0">
                <a:latin typeface="Times New Roman"/>
                <a:ea typeface="Times New Roman"/>
              </a:rPr>
              <a:t>I</a:t>
            </a:r>
            <a:r>
              <a:rPr lang="ar-SA" sz="2000" b="1" dirty="0">
                <a:latin typeface="Times New Roman"/>
                <a:ea typeface="Times New Roman"/>
                <a:cs typeface="Simplified Arabic"/>
              </a:rPr>
              <a:t>) :-  هو التغاير الناتج من تداخل الجينات على موقعين جينيين </a:t>
            </a:r>
            <a:endParaRPr lang="ar-IQ" sz="2000" b="1" dirty="0" smtClean="0">
              <a:latin typeface="Times New Roman"/>
              <a:ea typeface="Times New Roman"/>
              <a:cs typeface="Simplified Arabic"/>
            </a:endParaRPr>
          </a:p>
          <a:p>
            <a:r>
              <a:rPr lang="ar-IQ" sz="2000" b="1" dirty="0">
                <a:latin typeface="Times New Roman"/>
                <a:ea typeface="Times New Roman"/>
                <a:cs typeface="Simplified Arabic"/>
              </a:rPr>
              <a:t> </a:t>
            </a:r>
            <a:r>
              <a:rPr lang="ar-IQ" sz="2000" b="1" dirty="0" smtClean="0">
                <a:latin typeface="Times New Roman"/>
                <a:ea typeface="Times New Roman"/>
                <a:cs typeface="Simplified Arabic"/>
              </a:rPr>
              <a:t>                                   </a:t>
            </a:r>
            <a:r>
              <a:rPr lang="ar-SA" sz="2000" b="1" dirty="0" smtClean="0">
                <a:latin typeface="Times New Roman"/>
                <a:ea typeface="Times New Roman"/>
                <a:cs typeface="Simplified Arabic"/>
              </a:rPr>
              <a:t>مختلفين </a:t>
            </a:r>
            <a:r>
              <a:rPr lang="ar-SA" sz="2000" b="1" dirty="0">
                <a:latin typeface="Times New Roman"/>
                <a:ea typeface="Times New Roman"/>
                <a:cs typeface="Simplified Arabic"/>
              </a:rPr>
              <a:t>(غير أليلية ) .</a:t>
            </a:r>
            <a:endParaRPr lang="en-US" sz="2000" dirty="0">
              <a:latin typeface="Times New Roman"/>
              <a:ea typeface="Times New Roman"/>
            </a:endParaRPr>
          </a:p>
          <a:p>
            <a:r>
              <a:rPr lang="ar-SA" sz="2000" b="1" dirty="0" smtClean="0">
                <a:latin typeface="Times New Roman"/>
                <a:ea typeface="Times New Roman"/>
                <a:cs typeface="Simplified Arabic"/>
              </a:rPr>
              <a:t>وعليه </a:t>
            </a:r>
            <a:r>
              <a:rPr lang="ar-SA" sz="2000" b="1" dirty="0">
                <a:latin typeface="Times New Roman"/>
                <a:ea typeface="Times New Roman"/>
                <a:cs typeface="Simplified Arabic"/>
              </a:rPr>
              <a:t>يعتبر التغاير الاضافي هو الجزء المهم من التغاير والذي يورث من جيل الى اخر .</a:t>
            </a:r>
            <a:endParaRPr lang="en-US" sz="2000" dirty="0">
              <a:effectLst/>
              <a:latin typeface="Times New Roman"/>
              <a:ea typeface="Times New Roman"/>
            </a:endParaRPr>
          </a:p>
        </p:txBody>
      </p:sp>
    </p:spTree>
    <p:extLst>
      <p:ext uri="{BB962C8B-B14F-4D97-AF65-F5344CB8AC3E}">
        <p14:creationId xmlns:p14="http://schemas.microsoft.com/office/powerpoint/2010/main" val="1073691558"/>
      </p:ext>
    </p:extLst>
  </p:cSld>
  <p:clrMapOvr>
    <a:masterClrMapping/>
  </p:clrMapOvr>
  <p:transition spd="slow">
    <p:wedg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971600" y="908720"/>
            <a:ext cx="7776864" cy="4124206"/>
          </a:xfrm>
          <a:prstGeom prst="rect">
            <a:avLst/>
          </a:prstGeom>
        </p:spPr>
        <p:txBody>
          <a:bodyPr wrap="square">
            <a:spAutoFit/>
          </a:bodyPr>
          <a:lstStyle/>
          <a:p>
            <a:r>
              <a:rPr lang="ar-IQ" sz="2000" b="1" dirty="0">
                <a:latin typeface="Times New Roman"/>
                <a:ea typeface="Times New Roman"/>
                <a:cs typeface="Simplified Arabic"/>
              </a:rPr>
              <a:t>مثال/ في تجربة وجد ان قيمة التغاير الوراثي </a:t>
            </a:r>
            <a:r>
              <a:rPr lang="en-US" sz="2000" b="1" dirty="0">
                <a:latin typeface="Simplified Arabic"/>
                <a:ea typeface="Times New Roman"/>
              </a:rPr>
              <a:t>50</a:t>
            </a:r>
            <a:r>
              <a:rPr lang="ar-SA" sz="2000" b="1" dirty="0">
                <a:latin typeface="Times New Roman"/>
                <a:ea typeface="Times New Roman"/>
                <a:cs typeface="Simplified Arabic"/>
              </a:rPr>
              <a:t>  وقيمة التغاير البيئي </a:t>
            </a:r>
            <a:r>
              <a:rPr lang="en-US" sz="2000" b="1" dirty="0">
                <a:latin typeface="Simplified Arabic"/>
                <a:ea typeface="Times New Roman"/>
              </a:rPr>
              <a:t>30</a:t>
            </a:r>
            <a:r>
              <a:rPr lang="ar-SA" sz="2000" b="1" dirty="0">
                <a:latin typeface="Times New Roman"/>
                <a:ea typeface="Times New Roman"/>
                <a:cs typeface="Simplified Arabic"/>
              </a:rPr>
              <a:t> فأن النسبة المئوية للتوريث هي </a:t>
            </a:r>
            <a:r>
              <a:rPr lang="ar-SA" sz="2000" b="1" dirty="0" smtClean="0">
                <a:latin typeface="Times New Roman"/>
                <a:ea typeface="Times New Roman"/>
                <a:cs typeface="Simplified Arabic"/>
              </a:rPr>
              <a:t>:-</a:t>
            </a:r>
            <a:endParaRPr lang="en-US" sz="2000" b="1" dirty="0" smtClean="0">
              <a:latin typeface="Times New Roman"/>
              <a:ea typeface="Times New Roman"/>
              <a:cs typeface="Simplified Arabic"/>
            </a:endParaRPr>
          </a:p>
          <a:p>
            <a:endParaRPr lang="en-US" b="1" dirty="0">
              <a:latin typeface="Times New Roman"/>
              <a:ea typeface="Times New Roman"/>
              <a:cs typeface="Simplified Arabic"/>
            </a:endParaRPr>
          </a:p>
          <a:p>
            <a:endParaRPr lang="en-US" dirty="0" smtClean="0">
              <a:latin typeface="Times New Roman"/>
              <a:ea typeface="Times New Roman"/>
            </a:endParaRPr>
          </a:p>
          <a:p>
            <a:pPr algn="l"/>
            <a:r>
              <a:rPr lang="ar-IQ" sz="2400" b="1" dirty="0" smtClean="0">
                <a:latin typeface="Times New Roman"/>
                <a:ea typeface="Times New Roman"/>
              </a:rPr>
              <a:t> </a:t>
            </a:r>
            <a:r>
              <a:rPr lang="en-US" sz="2400" b="1" dirty="0">
                <a:solidFill>
                  <a:prstClr val="black"/>
                </a:solidFill>
                <a:latin typeface="Times New Roman"/>
                <a:ea typeface="Times New Roman"/>
              </a:rPr>
              <a:t>100 </a:t>
            </a:r>
            <a:r>
              <a:rPr lang="en-US" sz="2400" b="1" dirty="0" smtClean="0">
                <a:solidFill>
                  <a:prstClr val="black"/>
                </a:solidFill>
                <a:latin typeface="Times New Roman"/>
                <a:ea typeface="Times New Roman"/>
              </a:rPr>
              <a:t>=  62.5 % </a:t>
            </a:r>
            <a:r>
              <a:rPr lang="ar-IQ" sz="2400" b="1" dirty="0" smtClean="0">
                <a:solidFill>
                  <a:prstClr val="black"/>
                </a:solidFill>
                <a:latin typeface="Times New Roman"/>
                <a:ea typeface="Times New Roman"/>
              </a:rPr>
              <a:t>× </a:t>
            </a:r>
            <a:r>
              <a:rPr lang="en-US" sz="2400" b="1" dirty="0" smtClean="0">
                <a:latin typeface="Times New Roman"/>
                <a:ea typeface="Times New Roman"/>
              </a:rPr>
              <a:t>100 =  (50/80)</a:t>
            </a:r>
            <a:r>
              <a:rPr lang="ar-IQ" sz="2400" b="1" dirty="0" smtClean="0">
                <a:latin typeface="Times New Roman"/>
                <a:ea typeface="Times New Roman"/>
              </a:rPr>
              <a:t>×(</a:t>
            </a:r>
            <a:r>
              <a:rPr lang="en-US" sz="2400" b="1" dirty="0" smtClean="0">
                <a:latin typeface="Times New Roman"/>
                <a:ea typeface="Times New Roman"/>
              </a:rPr>
              <a:t>50/50+30</a:t>
            </a:r>
            <a:r>
              <a:rPr lang="ar-IQ" sz="2400" b="1" dirty="0" smtClean="0">
                <a:latin typeface="Times New Roman"/>
                <a:ea typeface="Times New Roman"/>
              </a:rPr>
              <a:t>) </a:t>
            </a:r>
            <a:r>
              <a:rPr lang="en-US" sz="2400" b="1" dirty="0" smtClean="0">
                <a:latin typeface="Times New Roman"/>
                <a:ea typeface="Times New Roman"/>
              </a:rPr>
              <a:t>h</a:t>
            </a:r>
            <a:r>
              <a:rPr lang="en-US" sz="2400" b="1" baseline="30000" dirty="0" smtClean="0">
                <a:latin typeface="Times New Roman"/>
                <a:ea typeface="Times New Roman"/>
              </a:rPr>
              <a:t>2</a:t>
            </a:r>
            <a:r>
              <a:rPr lang="en-US" sz="2400" b="1" dirty="0" smtClean="0">
                <a:latin typeface="Times New Roman"/>
                <a:ea typeface="Times New Roman"/>
              </a:rPr>
              <a:t>b.s.=</a:t>
            </a:r>
            <a:endParaRPr lang="en-US" dirty="0" smtClean="0">
              <a:latin typeface="Times New Roman"/>
              <a:ea typeface="Times New Roman"/>
            </a:endParaRPr>
          </a:p>
          <a:p>
            <a:endParaRPr lang="en-US" dirty="0">
              <a:latin typeface="Times New Roman"/>
              <a:ea typeface="Times New Roman"/>
            </a:endParaRPr>
          </a:p>
          <a:p>
            <a:endParaRPr lang="en-US" dirty="0" smtClean="0">
              <a:latin typeface="Times New Roman"/>
              <a:ea typeface="Times New Roman"/>
            </a:endParaRPr>
          </a:p>
          <a:p>
            <a:endParaRPr lang="en-US" dirty="0">
              <a:latin typeface="Times New Roman"/>
              <a:ea typeface="Times New Roman"/>
            </a:endParaRPr>
          </a:p>
          <a:p>
            <a:endParaRPr lang="en-US" dirty="0" smtClean="0">
              <a:latin typeface="Times New Roman"/>
              <a:ea typeface="Times New Roman"/>
            </a:endParaRPr>
          </a:p>
          <a:p>
            <a:endParaRPr lang="en-US" dirty="0">
              <a:latin typeface="Times New Roman"/>
              <a:ea typeface="Times New Roman"/>
            </a:endParaRPr>
          </a:p>
          <a:p>
            <a:endParaRPr lang="en-US" dirty="0" smtClean="0">
              <a:latin typeface="Times New Roman"/>
              <a:ea typeface="Times New Roman"/>
            </a:endParaRPr>
          </a:p>
          <a:p>
            <a:endParaRPr lang="en-US" dirty="0">
              <a:latin typeface="Times New Roman"/>
              <a:ea typeface="Times New Roman"/>
            </a:endParaRPr>
          </a:p>
          <a:p>
            <a:endParaRPr lang="en-US" dirty="0" smtClean="0">
              <a:latin typeface="Times New Roman"/>
              <a:ea typeface="Times New Roman"/>
            </a:endParaRPr>
          </a:p>
          <a:p>
            <a:endParaRPr lang="en-US" dirty="0">
              <a:latin typeface="Times New Roman"/>
              <a:ea typeface="Times New Roman"/>
            </a:endParaRPr>
          </a:p>
        </p:txBody>
      </p:sp>
    </p:spTree>
    <p:extLst>
      <p:ext uri="{BB962C8B-B14F-4D97-AF65-F5344CB8AC3E}">
        <p14:creationId xmlns:p14="http://schemas.microsoft.com/office/powerpoint/2010/main" val="3285278961"/>
      </p:ext>
    </p:extLst>
  </p:cSld>
  <p:clrMapOvr>
    <a:masterClrMapping/>
  </p:clrMapOvr>
  <p:transition spd="slow">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467544" y="1166843"/>
            <a:ext cx="8280920" cy="4832092"/>
          </a:xfrm>
          <a:prstGeom prst="rect">
            <a:avLst/>
          </a:prstGeom>
        </p:spPr>
        <p:txBody>
          <a:bodyPr wrap="square">
            <a:spAutoFit/>
          </a:bodyPr>
          <a:lstStyle/>
          <a:p>
            <a:r>
              <a:rPr lang="ar-SA" sz="2800" b="1" u="sng" dirty="0">
                <a:latin typeface="Times New Roman"/>
                <a:ea typeface="Times New Roman"/>
              </a:rPr>
              <a:t>بعض انجازات علم التربية</a:t>
            </a:r>
            <a:r>
              <a:rPr lang="ar-SA" sz="2800" b="1" dirty="0">
                <a:latin typeface="Times New Roman"/>
                <a:ea typeface="Times New Roman"/>
              </a:rPr>
              <a:t> :-</a:t>
            </a:r>
            <a:endParaRPr lang="en-US" sz="2800" dirty="0">
              <a:latin typeface="Times New Roman"/>
              <a:ea typeface="Times New Roman"/>
            </a:endParaRPr>
          </a:p>
          <a:p>
            <a:r>
              <a:rPr lang="ar-SA" sz="2800" b="1" dirty="0">
                <a:latin typeface="Times New Roman"/>
                <a:ea typeface="Times New Roman"/>
              </a:rPr>
              <a:t>1- </a:t>
            </a:r>
            <a:r>
              <a:rPr lang="ar-SA" sz="2800" b="1" u="sng" dirty="0">
                <a:latin typeface="Times New Roman"/>
                <a:ea typeface="Times New Roman"/>
              </a:rPr>
              <a:t>التوسع في المساحة المزروعة</a:t>
            </a:r>
            <a:r>
              <a:rPr lang="ar-SA" sz="2800" b="1" dirty="0">
                <a:latin typeface="Times New Roman"/>
                <a:ea typeface="Times New Roman"/>
              </a:rPr>
              <a:t> :- ان استنباط اصناف ذات </a:t>
            </a:r>
            <a:r>
              <a:rPr lang="ar-SA" sz="2800" b="1" dirty="0" err="1" smtClean="0">
                <a:latin typeface="Times New Roman"/>
                <a:ea typeface="Times New Roman"/>
              </a:rPr>
              <a:t>اقلمة</a:t>
            </a:r>
            <a:endParaRPr lang="ar-IQ" sz="2800" b="1" dirty="0" smtClean="0">
              <a:latin typeface="Times New Roman"/>
              <a:ea typeface="Times New Roman"/>
            </a:endParaRPr>
          </a:p>
          <a:p>
            <a:r>
              <a:rPr lang="ar-IQ" sz="2800" b="1" dirty="0">
                <a:latin typeface="Times New Roman"/>
                <a:ea typeface="Times New Roman"/>
              </a:rPr>
              <a:t> </a:t>
            </a:r>
            <a:r>
              <a:rPr lang="ar-IQ" sz="2800" b="1" dirty="0" smtClean="0">
                <a:latin typeface="Times New Roman"/>
                <a:ea typeface="Times New Roman"/>
              </a:rPr>
              <a:t>   </a:t>
            </a:r>
            <a:r>
              <a:rPr lang="ar-SA" sz="2800" b="1" dirty="0" smtClean="0">
                <a:latin typeface="Times New Roman"/>
                <a:ea typeface="Times New Roman"/>
              </a:rPr>
              <a:t> </a:t>
            </a:r>
            <a:r>
              <a:rPr lang="ar-SA" sz="2800" b="1" dirty="0">
                <a:latin typeface="Times New Roman"/>
                <a:ea typeface="Times New Roman"/>
              </a:rPr>
              <a:t>لمناطق زراعية جديدة يقود الى التوسع في زراعة المحصول في </a:t>
            </a:r>
            <a:endParaRPr lang="ar-IQ" sz="2800" b="1" dirty="0" smtClean="0">
              <a:latin typeface="Times New Roman"/>
              <a:ea typeface="Times New Roman"/>
            </a:endParaRPr>
          </a:p>
          <a:p>
            <a:r>
              <a:rPr lang="ar-IQ" sz="2800" b="1" dirty="0">
                <a:latin typeface="Times New Roman"/>
                <a:ea typeface="Times New Roman"/>
              </a:rPr>
              <a:t> </a:t>
            </a:r>
            <a:r>
              <a:rPr lang="ar-IQ" sz="2800" b="1" dirty="0" smtClean="0">
                <a:latin typeface="Times New Roman"/>
                <a:ea typeface="Times New Roman"/>
              </a:rPr>
              <a:t>    </a:t>
            </a:r>
            <a:r>
              <a:rPr lang="ar-SA" sz="2800" b="1" dirty="0" smtClean="0">
                <a:latin typeface="Times New Roman"/>
                <a:ea typeface="Times New Roman"/>
              </a:rPr>
              <a:t>مناطق</a:t>
            </a:r>
            <a:r>
              <a:rPr lang="ar-IQ" sz="2800" b="1" dirty="0" smtClean="0">
                <a:latin typeface="Times New Roman"/>
                <a:ea typeface="Times New Roman"/>
              </a:rPr>
              <a:t> </a:t>
            </a:r>
            <a:r>
              <a:rPr lang="ar-SA" sz="2800" b="1" dirty="0" smtClean="0">
                <a:latin typeface="Times New Roman"/>
                <a:ea typeface="Times New Roman"/>
              </a:rPr>
              <a:t>جديدة </a:t>
            </a:r>
            <a:r>
              <a:rPr lang="ar-SA" sz="2800" b="1" dirty="0">
                <a:latin typeface="Times New Roman"/>
                <a:ea typeface="Times New Roman"/>
              </a:rPr>
              <a:t>اذ اصبحت المحاصيل ذات مديات بيئية واسعة . </a:t>
            </a:r>
            <a:endParaRPr lang="en-US" sz="2800" dirty="0">
              <a:latin typeface="Times New Roman"/>
              <a:ea typeface="Times New Roman"/>
            </a:endParaRPr>
          </a:p>
          <a:p>
            <a:r>
              <a:rPr lang="ar-SA" sz="2800" b="1" dirty="0">
                <a:latin typeface="Times New Roman"/>
                <a:ea typeface="Times New Roman"/>
              </a:rPr>
              <a:t>2- </a:t>
            </a:r>
            <a:r>
              <a:rPr lang="ar-SA" sz="2800" b="1" u="sng" dirty="0">
                <a:latin typeface="Times New Roman"/>
                <a:ea typeface="Times New Roman"/>
              </a:rPr>
              <a:t>الزيادة في الحاصل</a:t>
            </a:r>
            <a:r>
              <a:rPr lang="ar-SA" sz="2800" b="1" dirty="0">
                <a:latin typeface="Times New Roman"/>
                <a:ea typeface="Times New Roman"/>
              </a:rPr>
              <a:t> .</a:t>
            </a:r>
            <a:endParaRPr lang="en-US" sz="2800" dirty="0">
              <a:latin typeface="Times New Roman"/>
              <a:ea typeface="Times New Roman"/>
            </a:endParaRPr>
          </a:p>
          <a:p>
            <a:r>
              <a:rPr lang="ar-SA" sz="2800" b="1" dirty="0">
                <a:latin typeface="Times New Roman"/>
                <a:ea typeface="Times New Roman"/>
              </a:rPr>
              <a:t>3- </a:t>
            </a:r>
            <a:r>
              <a:rPr lang="ar-SA" sz="2800" b="1" u="sng" dirty="0">
                <a:latin typeface="Times New Roman"/>
                <a:ea typeface="Times New Roman"/>
              </a:rPr>
              <a:t>تحسين نوعية المحصول</a:t>
            </a:r>
            <a:r>
              <a:rPr lang="ar-SA" sz="2800" b="1" dirty="0">
                <a:latin typeface="Times New Roman"/>
                <a:ea typeface="Times New Roman"/>
              </a:rPr>
              <a:t> :- اذ عمل مربوا النبات على </a:t>
            </a:r>
            <a:r>
              <a:rPr lang="ar-SA" sz="2800" b="1" dirty="0" smtClean="0">
                <a:latin typeface="Times New Roman"/>
                <a:ea typeface="Times New Roman"/>
              </a:rPr>
              <a:t>تحسين</a:t>
            </a:r>
            <a:endParaRPr lang="ar-IQ" sz="2800" b="1" dirty="0" smtClean="0">
              <a:latin typeface="Times New Roman"/>
              <a:ea typeface="Times New Roman"/>
            </a:endParaRPr>
          </a:p>
          <a:p>
            <a:r>
              <a:rPr lang="ar-IQ" sz="2800" b="1" dirty="0">
                <a:latin typeface="Times New Roman"/>
                <a:ea typeface="Times New Roman"/>
              </a:rPr>
              <a:t> </a:t>
            </a:r>
            <a:r>
              <a:rPr lang="ar-IQ" sz="2800" b="1" dirty="0" smtClean="0">
                <a:latin typeface="Times New Roman"/>
                <a:ea typeface="Times New Roman"/>
              </a:rPr>
              <a:t>  </a:t>
            </a:r>
            <a:r>
              <a:rPr lang="ar-SA" sz="2800" b="1" dirty="0" smtClean="0">
                <a:latin typeface="Times New Roman"/>
                <a:ea typeface="Times New Roman"/>
              </a:rPr>
              <a:t> </a:t>
            </a:r>
            <a:r>
              <a:rPr lang="ar-SA" sz="2800" b="1" dirty="0">
                <a:latin typeface="Times New Roman"/>
                <a:ea typeface="Times New Roman"/>
              </a:rPr>
              <a:t>الصفات النوعية للنبات مثل رفع نسبة الاحماض الامينية وبالتالي </a:t>
            </a:r>
            <a:endParaRPr lang="ar-IQ" sz="2800" b="1" dirty="0" smtClean="0">
              <a:latin typeface="Times New Roman"/>
              <a:ea typeface="Times New Roman"/>
            </a:endParaRPr>
          </a:p>
          <a:p>
            <a:r>
              <a:rPr lang="ar-IQ" sz="2800" b="1" dirty="0">
                <a:latin typeface="Times New Roman"/>
                <a:ea typeface="Times New Roman"/>
              </a:rPr>
              <a:t> </a:t>
            </a:r>
            <a:r>
              <a:rPr lang="ar-IQ" sz="2800" b="1" dirty="0" smtClean="0">
                <a:latin typeface="Times New Roman"/>
                <a:ea typeface="Times New Roman"/>
              </a:rPr>
              <a:t>   </a:t>
            </a:r>
            <a:r>
              <a:rPr lang="ar-SA" sz="2800" b="1" dirty="0" smtClean="0">
                <a:latin typeface="Times New Roman"/>
                <a:ea typeface="Times New Roman"/>
              </a:rPr>
              <a:t>تحسين نوعية </a:t>
            </a:r>
            <a:r>
              <a:rPr lang="ar-SA" sz="2800" b="1" dirty="0">
                <a:latin typeface="Times New Roman"/>
                <a:ea typeface="Times New Roman"/>
              </a:rPr>
              <a:t>البروتين .</a:t>
            </a:r>
            <a:endParaRPr lang="en-US" sz="2800" dirty="0">
              <a:latin typeface="Times New Roman"/>
              <a:ea typeface="Times New Roman"/>
            </a:endParaRPr>
          </a:p>
          <a:p>
            <a:r>
              <a:rPr lang="ar-SA" sz="2800" b="1" dirty="0">
                <a:latin typeface="Times New Roman"/>
                <a:ea typeface="Times New Roman"/>
              </a:rPr>
              <a:t>4- </a:t>
            </a:r>
            <a:r>
              <a:rPr lang="ar-SA" sz="2800" b="1" u="sng" dirty="0" err="1">
                <a:latin typeface="Times New Roman"/>
                <a:ea typeface="Times New Roman"/>
              </a:rPr>
              <a:t>الاقلمة</a:t>
            </a:r>
            <a:r>
              <a:rPr lang="ar-SA" sz="2800" b="1" u="sng" dirty="0">
                <a:latin typeface="Times New Roman"/>
                <a:ea typeface="Times New Roman"/>
              </a:rPr>
              <a:t> للزراعة الميكانيكية</a:t>
            </a:r>
            <a:r>
              <a:rPr lang="ar-SA" sz="2800" b="1" dirty="0">
                <a:latin typeface="Times New Roman"/>
                <a:ea typeface="Times New Roman"/>
              </a:rPr>
              <a:t> :- وذلك عن طريق اجراء تغيرات وراثية </a:t>
            </a:r>
            <a:endParaRPr lang="ar-IQ" sz="2800" b="1" dirty="0" smtClean="0">
              <a:latin typeface="Times New Roman"/>
              <a:ea typeface="Times New Roman"/>
            </a:endParaRPr>
          </a:p>
          <a:p>
            <a:r>
              <a:rPr lang="ar-IQ" sz="2800" b="1" dirty="0">
                <a:latin typeface="Times New Roman"/>
                <a:ea typeface="Times New Roman"/>
              </a:rPr>
              <a:t> </a:t>
            </a:r>
            <a:r>
              <a:rPr lang="ar-IQ" sz="2800" b="1" dirty="0" smtClean="0">
                <a:latin typeface="Times New Roman"/>
                <a:ea typeface="Times New Roman"/>
              </a:rPr>
              <a:t>    </a:t>
            </a:r>
            <a:r>
              <a:rPr lang="ar-SA" sz="2800" b="1" dirty="0" smtClean="0">
                <a:latin typeface="Times New Roman"/>
                <a:ea typeface="Times New Roman"/>
              </a:rPr>
              <a:t>معينة </a:t>
            </a:r>
            <a:r>
              <a:rPr lang="ar-SA" sz="2800" b="1" dirty="0">
                <a:latin typeface="Times New Roman"/>
                <a:ea typeface="Times New Roman"/>
              </a:rPr>
              <a:t>في النباتات مثل الحصول على اصناف ذات اطوال مناسبة </a:t>
            </a:r>
            <a:endParaRPr lang="ar-IQ" sz="2800" b="1" dirty="0" smtClean="0">
              <a:latin typeface="Times New Roman"/>
              <a:ea typeface="Times New Roman"/>
            </a:endParaRPr>
          </a:p>
          <a:p>
            <a:r>
              <a:rPr lang="ar-IQ" sz="2800" b="1" dirty="0">
                <a:latin typeface="Times New Roman"/>
                <a:ea typeface="Times New Roman"/>
              </a:rPr>
              <a:t> </a:t>
            </a:r>
            <a:r>
              <a:rPr lang="ar-IQ" sz="2800" b="1" dirty="0" smtClean="0">
                <a:latin typeface="Times New Roman"/>
                <a:ea typeface="Times New Roman"/>
              </a:rPr>
              <a:t>    </a:t>
            </a:r>
            <a:r>
              <a:rPr lang="ar-SA" sz="2800" b="1" dirty="0" smtClean="0">
                <a:latin typeface="Times New Roman"/>
                <a:ea typeface="Times New Roman"/>
              </a:rPr>
              <a:t>للحصاد الميكانيكي </a:t>
            </a:r>
            <a:r>
              <a:rPr lang="ar-SA" sz="2800" b="1" dirty="0">
                <a:latin typeface="Times New Roman"/>
                <a:ea typeface="Times New Roman"/>
              </a:rPr>
              <a:t>والتجانس في اطوال النباتات . </a:t>
            </a:r>
            <a:endParaRPr lang="en-US" sz="2800" dirty="0">
              <a:effectLst/>
              <a:latin typeface="Times New Roman"/>
              <a:ea typeface="Times New Roman"/>
            </a:endParaRPr>
          </a:p>
        </p:txBody>
      </p:sp>
    </p:spTree>
    <p:extLst>
      <p:ext uri="{BB962C8B-B14F-4D97-AF65-F5344CB8AC3E}">
        <p14:creationId xmlns:p14="http://schemas.microsoft.com/office/powerpoint/2010/main" val="1874482961"/>
      </p:ext>
    </p:extLst>
  </p:cSld>
  <p:clrMapOvr>
    <a:masterClrMapping/>
  </p:clrMapOvr>
  <p:transition spd="slow">
    <p:wedg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267744" y="3140968"/>
            <a:ext cx="6172200" cy="1894362"/>
          </a:xfrm>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r>
              <a:rPr lang="en-US" sz="1600" b="1" dirty="0" smtClean="0">
                <a:solidFill>
                  <a:srgbClr val="FFC000"/>
                </a:solidFill>
                <a:latin typeface="Aharoni" pitchFamily="2" charset="-79"/>
              </a:rPr>
              <a:t>  </a:t>
            </a:r>
            <a:endParaRPr lang="ar-SA" sz="1600" b="1" dirty="0">
              <a:solidFill>
                <a:srgbClr val="FFC000"/>
              </a:solidFill>
              <a:latin typeface="Aharoni" pitchFamily="2" charset="-79"/>
            </a:endParaRPr>
          </a:p>
        </p:txBody>
      </p:sp>
      <p:sp>
        <p:nvSpPr>
          <p:cNvPr id="4" name="مستطيل 3"/>
          <p:cNvSpPr/>
          <p:nvPr/>
        </p:nvSpPr>
        <p:spPr>
          <a:xfrm>
            <a:off x="467544" y="761603"/>
            <a:ext cx="8136904" cy="3970318"/>
          </a:xfrm>
          <a:prstGeom prst="rect">
            <a:avLst/>
          </a:prstGeom>
        </p:spPr>
        <p:txBody>
          <a:bodyPr wrap="square">
            <a:spAutoFit/>
          </a:bodyPr>
          <a:lstStyle/>
          <a:p>
            <a:r>
              <a:rPr lang="ar-IQ" sz="2000" b="1" dirty="0">
                <a:latin typeface="Times New Roman"/>
                <a:ea typeface="Times New Roman"/>
                <a:cs typeface="Simplified Arabic"/>
              </a:rPr>
              <a:t>2-  </a:t>
            </a:r>
            <a:r>
              <a:rPr lang="ar-IQ" sz="2000" b="1" u="sng" dirty="0">
                <a:latin typeface="Times New Roman"/>
                <a:ea typeface="Times New Roman"/>
              </a:rPr>
              <a:t>التوريث بالمعنى الضيق(الدقيق)</a:t>
            </a:r>
            <a:r>
              <a:rPr lang="ar-IQ" sz="2000" b="1" dirty="0">
                <a:latin typeface="Times New Roman"/>
                <a:ea typeface="Times New Roman"/>
                <a:cs typeface="Simplified Arabic"/>
              </a:rPr>
              <a:t> :- </a:t>
            </a:r>
            <a:r>
              <a:rPr lang="en-US" sz="2000" b="1" dirty="0">
                <a:latin typeface="Times New Roman"/>
                <a:ea typeface="Times New Roman"/>
              </a:rPr>
              <a:t>Narrow  </a:t>
            </a:r>
            <a:r>
              <a:rPr lang="en-US" sz="2000" b="1" dirty="0" err="1">
                <a:latin typeface="Times New Roman"/>
                <a:ea typeface="Times New Roman"/>
              </a:rPr>
              <a:t>Sence</a:t>
            </a:r>
            <a:r>
              <a:rPr lang="en-US" sz="2000" b="1" dirty="0">
                <a:latin typeface="Times New Roman"/>
                <a:ea typeface="Times New Roman"/>
              </a:rPr>
              <a:t>  Heritability</a:t>
            </a:r>
            <a:endParaRPr lang="en-US" sz="2000" dirty="0">
              <a:latin typeface="Times New Roman"/>
              <a:ea typeface="Times New Roman"/>
            </a:endParaRPr>
          </a:p>
          <a:p>
            <a:r>
              <a:rPr lang="ar-IQ" b="1" dirty="0" smtClean="0">
                <a:latin typeface="Times New Roman"/>
                <a:ea typeface="Times New Roman"/>
                <a:cs typeface="Simplified Arabic"/>
              </a:rPr>
              <a:t>     ويمكن قياسه باستعمال المعادلة التالية :-</a:t>
            </a:r>
            <a:r>
              <a:rPr lang="ar-IQ" b="1" dirty="0" smtClean="0">
                <a:solidFill>
                  <a:srgbClr val="FF0000"/>
                </a:solidFill>
                <a:latin typeface="Times New Roman"/>
                <a:ea typeface="Times New Roman"/>
                <a:cs typeface="Simplified Arabic"/>
              </a:rPr>
              <a:t>  </a:t>
            </a:r>
            <a:r>
              <a:rPr lang="ar-IQ" sz="800" b="1" dirty="0" smtClean="0">
                <a:solidFill>
                  <a:srgbClr val="FF0000"/>
                </a:solidFill>
                <a:latin typeface="Times New Roman"/>
                <a:ea typeface="Times New Roman"/>
                <a:cs typeface="Simplified Arabic"/>
              </a:rPr>
              <a:t> </a:t>
            </a:r>
            <a:r>
              <a:rPr lang="en-US" sz="2000" b="1" dirty="0" smtClean="0">
                <a:latin typeface="Times New Roman"/>
                <a:ea typeface="Times New Roman"/>
                <a:cs typeface="Simplified Arabic"/>
              </a:rPr>
              <a:t>h</a:t>
            </a:r>
            <a:r>
              <a:rPr lang="en-US" sz="2000" b="1" baseline="30000" dirty="0" smtClean="0">
                <a:latin typeface="Times New Roman"/>
                <a:ea typeface="Times New Roman"/>
                <a:cs typeface="Simplified Arabic"/>
              </a:rPr>
              <a:t>2</a:t>
            </a:r>
            <a:r>
              <a:rPr lang="en-US" sz="2000" b="1" dirty="0" smtClean="0">
                <a:latin typeface="Times New Roman"/>
                <a:ea typeface="Times New Roman"/>
                <a:cs typeface="Simplified Arabic"/>
              </a:rPr>
              <a:t>n.s</a:t>
            </a:r>
            <a:r>
              <a:rPr lang="en-US" sz="800" b="1" dirty="0" smtClean="0">
                <a:solidFill>
                  <a:srgbClr val="FF0000"/>
                </a:solidFill>
                <a:latin typeface="Times New Roman"/>
                <a:ea typeface="Times New Roman"/>
                <a:cs typeface="Simplified Arabic"/>
              </a:rPr>
              <a:t>.</a:t>
            </a:r>
            <a:r>
              <a:rPr lang="en-US" sz="2800" b="1" baseline="-25000" dirty="0" smtClean="0">
                <a:latin typeface="Simplified Arabic"/>
                <a:ea typeface="Times New Roman"/>
              </a:rPr>
              <a:t>=(VA/VP) ×100</a:t>
            </a:r>
            <a:r>
              <a:rPr lang="en-US" sz="2000" b="1" dirty="0" smtClean="0">
                <a:solidFill>
                  <a:prstClr val="black"/>
                </a:solidFill>
                <a:latin typeface="Simplified Arabic"/>
                <a:ea typeface="Times New Roman"/>
              </a:rPr>
              <a:t> </a:t>
            </a:r>
          </a:p>
          <a:p>
            <a:r>
              <a:rPr lang="ar-IQ" sz="2800" b="1" baseline="-25000" dirty="0" smtClean="0">
                <a:latin typeface="Times New Roman"/>
                <a:ea typeface="Times New Roman"/>
                <a:cs typeface="Simplified Arabic"/>
              </a:rPr>
              <a:t>علما </a:t>
            </a:r>
            <a:r>
              <a:rPr lang="en-US" sz="2800" b="1" baseline="-25000" dirty="0" smtClean="0">
                <a:latin typeface="Simplified Arabic"/>
                <a:ea typeface="Times New Roman"/>
              </a:rPr>
              <a:t>VG+VE</a:t>
            </a:r>
            <a:r>
              <a:rPr lang="ar-IQ" sz="2800" b="1" baseline="-25000" dirty="0" smtClean="0">
                <a:latin typeface="Times New Roman"/>
                <a:ea typeface="Times New Roman"/>
                <a:cs typeface="Simplified Arabic"/>
              </a:rPr>
              <a:t>=</a:t>
            </a:r>
            <a:r>
              <a:rPr lang="en-US" sz="2800" b="1" baseline="-25000" dirty="0" smtClean="0">
                <a:latin typeface="Simplified Arabic"/>
                <a:ea typeface="Times New Roman"/>
              </a:rPr>
              <a:t>VP</a:t>
            </a:r>
            <a:endParaRPr lang="en-US" sz="2000" dirty="0" smtClean="0">
              <a:latin typeface="Times New Roman"/>
              <a:ea typeface="Times New Roman"/>
            </a:endParaRPr>
          </a:p>
          <a:p>
            <a:r>
              <a:rPr lang="ar-SA" b="1" dirty="0" smtClean="0">
                <a:latin typeface="Times New Roman"/>
                <a:ea typeface="Times New Roman"/>
                <a:cs typeface="Simplified Arabic"/>
              </a:rPr>
              <a:t>فمثلا</a:t>
            </a:r>
            <a:r>
              <a:rPr lang="ar-SA" b="1" dirty="0">
                <a:latin typeface="Times New Roman"/>
                <a:ea typeface="Times New Roman"/>
                <a:cs typeface="Simplified Arabic"/>
              </a:rPr>
              <a:t>/ لو كانت قيمة التغاير الاضافي (</a:t>
            </a:r>
            <a:r>
              <a:rPr lang="en-US" b="1" dirty="0">
                <a:latin typeface="Simplified Arabic"/>
                <a:ea typeface="Times New Roman"/>
              </a:rPr>
              <a:t>40</a:t>
            </a:r>
            <a:r>
              <a:rPr lang="ar-SA" b="1" dirty="0">
                <a:latin typeface="Times New Roman"/>
                <a:ea typeface="Times New Roman"/>
                <a:cs typeface="Simplified Arabic"/>
              </a:rPr>
              <a:t>) فأن النسبة المئوية للتوريث </a:t>
            </a:r>
            <a:r>
              <a:rPr lang="ar-SA" b="1" dirty="0" smtClean="0">
                <a:latin typeface="Times New Roman"/>
                <a:ea typeface="Times New Roman"/>
                <a:cs typeface="Simplified Arabic"/>
              </a:rPr>
              <a:t>ه</a:t>
            </a:r>
            <a:r>
              <a:rPr lang="ar-IQ" b="1" dirty="0" smtClean="0">
                <a:latin typeface="Times New Roman"/>
                <a:ea typeface="Times New Roman"/>
                <a:cs typeface="Simplified Arabic"/>
              </a:rPr>
              <a:t>ي</a:t>
            </a:r>
            <a:r>
              <a:rPr lang="ar-SA" b="1" dirty="0" smtClean="0">
                <a:latin typeface="Times New Roman"/>
                <a:ea typeface="Times New Roman"/>
                <a:cs typeface="Simplified Arabic"/>
              </a:rPr>
              <a:t> </a:t>
            </a:r>
            <a:r>
              <a:rPr lang="ar-SA" b="1" dirty="0">
                <a:latin typeface="Times New Roman"/>
                <a:ea typeface="Times New Roman"/>
                <a:cs typeface="Simplified Arabic"/>
              </a:rPr>
              <a:t>:- </a:t>
            </a:r>
            <a:endParaRPr lang="ar-IQ" b="1" dirty="0" smtClean="0">
              <a:latin typeface="Times New Roman"/>
              <a:ea typeface="Times New Roman"/>
              <a:cs typeface="Simplified Arabic"/>
            </a:endParaRPr>
          </a:p>
          <a:p>
            <a:pPr lvl="0" algn="ctr"/>
            <a:r>
              <a:rPr lang="en-US" b="1" dirty="0">
                <a:solidFill>
                  <a:prstClr val="black"/>
                </a:solidFill>
                <a:latin typeface="Times New Roman"/>
                <a:ea typeface="Times New Roman"/>
              </a:rPr>
              <a:t>= </a:t>
            </a:r>
            <a:r>
              <a:rPr lang="en-US" b="1" dirty="0">
                <a:solidFill>
                  <a:prstClr val="black"/>
                </a:solidFill>
                <a:latin typeface="Simplified Arabic"/>
                <a:ea typeface="Times New Roman"/>
              </a:rPr>
              <a:t>80</a:t>
            </a:r>
            <a:r>
              <a:rPr lang="ar-IQ" b="1" dirty="0">
                <a:solidFill>
                  <a:prstClr val="black"/>
                </a:solidFill>
                <a:latin typeface="Times New Roman"/>
                <a:ea typeface="Times New Roman"/>
                <a:cs typeface="Simplified Arabic"/>
              </a:rPr>
              <a:t> </a:t>
            </a:r>
            <a:r>
              <a:rPr lang="en-US" b="1" dirty="0">
                <a:solidFill>
                  <a:prstClr val="black"/>
                </a:solidFill>
                <a:latin typeface="Times New Roman"/>
                <a:ea typeface="Times New Roman"/>
                <a:cs typeface="Simplified Arabic"/>
              </a:rPr>
              <a:t>VP</a:t>
            </a:r>
            <a:r>
              <a:rPr lang="ar-IQ" b="1" dirty="0">
                <a:solidFill>
                  <a:prstClr val="black"/>
                </a:solidFill>
                <a:latin typeface="Times New Roman"/>
                <a:ea typeface="Times New Roman"/>
                <a:cs typeface="Simplified Arabic"/>
              </a:rPr>
              <a:t> و    </a:t>
            </a:r>
            <a:r>
              <a:rPr lang="en-US" b="1" dirty="0">
                <a:solidFill>
                  <a:prstClr val="black"/>
                </a:solidFill>
                <a:latin typeface="Times New Roman"/>
                <a:ea typeface="Times New Roman"/>
              </a:rPr>
              <a:t>40</a:t>
            </a:r>
            <a:r>
              <a:rPr lang="en-US" b="1" dirty="0">
                <a:solidFill>
                  <a:prstClr val="black"/>
                </a:solidFill>
                <a:latin typeface="Simplified Arabic"/>
                <a:ea typeface="Times New Roman"/>
              </a:rPr>
              <a:t> </a:t>
            </a:r>
            <a:r>
              <a:rPr lang="ar-IQ" b="1" dirty="0">
                <a:solidFill>
                  <a:prstClr val="black"/>
                </a:solidFill>
                <a:latin typeface="Simplified Arabic"/>
                <a:ea typeface="Times New Roman"/>
              </a:rPr>
              <a:t>= </a:t>
            </a:r>
            <a:r>
              <a:rPr lang="en-US" b="1" dirty="0">
                <a:solidFill>
                  <a:prstClr val="black"/>
                </a:solidFill>
                <a:latin typeface="Simplified Arabic"/>
                <a:ea typeface="Times New Roman"/>
              </a:rPr>
              <a:t>VA</a:t>
            </a:r>
            <a:r>
              <a:rPr lang="ar-IQ" sz="1400" b="1" dirty="0">
                <a:solidFill>
                  <a:srgbClr val="FF0000"/>
                </a:solidFill>
                <a:latin typeface="Times New Roman"/>
                <a:ea typeface="Times New Roman"/>
                <a:cs typeface="Simplified Arabic"/>
              </a:rPr>
              <a:t> </a:t>
            </a:r>
            <a:endParaRPr lang="en-US" sz="2400" dirty="0">
              <a:solidFill>
                <a:prstClr val="black"/>
              </a:solidFill>
              <a:latin typeface="Times New Roman"/>
              <a:ea typeface="Times New Roman"/>
            </a:endParaRPr>
          </a:p>
          <a:p>
            <a:r>
              <a:rPr lang="ar-SA" b="1" dirty="0" smtClean="0">
                <a:latin typeface="Times New Roman"/>
                <a:ea typeface="Times New Roman"/>
                <a:cs typeface="Simplified Arabic"/>
              </a:rPr>
              <a:t>     </a:t>
            </a:r>
            <a:r>
              <a:rPr lang="ar-IQ" b="1" dirty="0" smtClean="0">
                <a:latin typeface="Times New Roman"/>
                <a:ea typeface="Times New Roman"/>
                <a:cs typeface="Simplified Arabic"/>
              </a:rPr>
              <a:t>                           </a:t>
            </a:r>
            <a:r>
              <a:rPr lang="ar-SA" b="1" dirty="0" smtClean="0">
                <a:latin typeface="Times New Roman"/>
                <a:ea typeface="Times New Roman"/>
                <a:cs typeface="Simplified Arabic"/>
              </a:rPr>
              <a:t>  </a:t>
            </a:r>
            <a:r>
              <a:rPr lang="ar-SA" b="1" dirty="0">
                <a:latin typeface="Times New Roman"/>
                <a:ea typeface="Times New Roman"/>
                <a:cs typeface="Simplified Arabic"/>
              </a:rPr>
              <a:t>% </a:t>
            </a:r>
            <a:r>
              <a:rPr lang="en-US" sz="2000" b="1" dirty="0">
                <a:latin typeface="Simplified Arabic"/>
                <a:ea typeface="Times New Roman"/>
              </a:rPr>
              <a:t>80) × 100  =50</a:t>
            </a:r>
            <a:r>
              <a:rPr lang="ar-SA" sz="2000" b="1" dirty="0" smtClean="0">
                <a:latin typeface="Times New Roman"/>
                <a:ea typeface="Times New Roman"/>
                <a:cs typeface="Simplified Arabic"/>
              </a:rPr>
              <a:t>/</a:t>
            </a:r>
            <a:r>
              <a:rPr lang="en-US" sz="2000" b="1" dirty="0" smtClean="0">
                <a:latin typeface="Times New Roman"/>
                <a:ea typeface="Times New Roman"/>
                <a:cs typeface="Simplified Arabic"/>
              </a:rPr>
              <a:t>40</a:t>
            </a:r>
            <a:r>
              <a:rPr lang="ar-IQ" sz="2000" b="1" dirty="0" smtClean="0">
                <a:latin typeface="Times New Roman"/>
                <a:ea typeface="Times New Roman"/>
                <a:cs typeface="Simplified Arabic"/>
              </a:rPr>
              <a:t>)</a:t>
            </a:r>
            <a:r>
              <a:rPr lang="en-US" sz="2000" b="1" dirty="0" smtClean="0">
                <a:latin typeface="Simplified Arabic"/>
                <a:ea typeface="Times New Roman"/>
              </a:rPr>
              <a:t> h</a:t>
            </a:r>
            <a:r>
              <a:rPr lang="en-US" sz="2000" b="1" baseline="30000" dirty="0" smtClean="0">
                <a:latin typeface="Simplified Arabic"/>
                <a:ea typeface="Times New Roman"/>
              </a:rPr>
              <a:t>2</a:t>
            </a:r>
            <a:r>
              <a:rPr lang="en-US" sz="2000" b="1" dirty="0" smtClean="0">
                <a:latin typeface="Simplified Arabic"/>
                <a:ea typeface="Times New Roman"/>
              </a:rPr>
              <a:t>n.s.=</a:t>
            </a:r>
            <a:endParaRPr lang="ar-IQ" sz="2000" b="1" dirty="0" smtClean="0">
              <a:latin typeface="Simplified Arabic"/>
              <a:ea typeface="Times New Roman"/>
            </a:endParaRPr>
          </a:p>
          <a:p>
            <a:endParaRPr lang="en-US" sz="2000" dirty="0">
              <a:latin typeface="Times New Roman"/>
              <a:ea typeface="Times New Roman"/>
            </a:endParaRPr>
          </a:p>
          <a:p>
            <a:r>
              <a:rPr lang="ar-IQ" sz="2000" b="1" u="sng" dirty="0" smtClean="0">
                <a:latin typeface="Times New Roman"/>
                <a:ea typeface="Times New Roman"/>
                <a:cs typeface="Simplified Arabic"/>
              </a:rPr>
              <a:t>ملاحظة </a:t>
            </a:r>
            <a:r>
              <a:rPr lang="ar-IQ" sz="2000" b="1" dirty="0">
                <a:latin typeface="Times New Roman"/>
                <a:ea typeface="Times New Roman"/>
                <a:cs typeface="Simplified Arabic"/>
              </a:rPr>
              <a:t>:-  التوريث بالمعنى </a:t>
            </a:r>
            <a:r>
              <a:rPr lang="ar-IQ" sz="2000" b="1" dirty="0" smtClean="0">
                <a:latin typeface="Times New Roman"/>
                <a:ea typeface="Times New Roman"/>
                <a:cs typeface="Simplified Arabic"/>
              </a:rPr>
              <a:t>الضيق</a:t>
            </a:r>
            <a:r>
              <a:rPr lang="en-US" sz="2000" b="1" dirty="0" smtClean="0">
                <a:latin typeface="Times New Roman"/>
                <a:ea typeface="Times New Roman"/>
                <a:cs typeface="Simplified Arabic"/>
              </a:rPr>
              <a:t>h</a:t>
            </a:r>
            <a:r>
              <a:rPr lang="en-US" sz="2000" b="1" baseline="30000" dirty="0" smtClean="0">
                <a:latin typeface="Times New Roman"/>
                <a:ea typeface="Times New Roman"/>
                <a:cs typeface="Simplified Arabic"/>
              </a:rPr>
              <a:t>2</a:t>
            </a:r>
            <a:r>
              <a:rPr lang="en-US" sz="2000" b="1" dirty="0" smtClean="0">
                <a:latin typeface="Times New Roman"/>
                <a:ea typeface="Times New Roman"/>
              </a:rPr>
              <a:t>n.s  </a:t>
            </a:r>
            <a:r>
              <a:rPr lang="ar-IQ" sz="2000" b="1" dirty="0" smtClean="0">
                <a:latin typeface="Simplified Arabic"/>
                <a:ea typeface="Times New Roman"/>
              </a:rPr>
              <a:t> اكثر </a:t>
            </a:r>
            <a:r>
              <a:rPr lang="ar-IQ" sz="2000" b="1" dirty="0">
                <a:latin typeface="Simplified Arabic"/>
                <a:ea typeface="Times New Roman"/>
              </a:rPr>
              <a:t>اهمية لمربي النبات لا نه من خلاله يمكن ان </a:t>
            </a:r>
            <a:endParaRPr lang="ar-IQ" sz="2000" b="1" dirty="0" smtClean="0">
              <a:latin typeface="Simplified Arabic"/>
              <a:ea typeface="Times New Roman"/>
            </a:endParaRPr>
          </a:p>
          <a:p>
            <a:r>
              <a:rPr lang="ar-IQ" sz="2000" b="1" dirty="0">
                <a:latin typeface="Simplified Arabic"/>
                <a:ea typeface="Times New Roman"/>
              </a:rPr>
              <a:t> </a:t>
            </a:r>
            <a:r>
              <a:rPr lang="ar-IQ" sz="2000" b="1" dirty="0" smtClean="0">
                <a:latin typeface="Simplified Arabic"/>
                <a:ea typeface="Times New Roman"/>
              </a:rPr>
              <a:t>                نحسب </a:t>
            </a:r>
            <a:r>
              <a:rPr lang="ar-IQ" sz="2000" b="1" dirty="0">
                <a:latin typeface="Simplified Arabic"/>
                <a:ea typeface="Times New Roman"/>
              </a:rPr>
              <a:t>التقدم الوراثي (التحصيل الوراثي) ، </a:t>
            </a:r>
            <a:endParaRPr lang="en-US" sz="2400" dirty="0">
              <a:latin typeface="Times New Roman"/>
              <a:ea typeface="Times New Roman"/>
            </a:endParaRPr>
          </a:p>
          <a:p>
            <a:r>
              <a:rPr lang="ar-IQ" sz="2000" b="1" dirty="0">
                <a:latin typeface="Times New Roman"/>
                <a:ea typeface="Times New Roman"/>
                <a:cs typeface="Simplified Arabic"/>
              </a:rPr>
              <a:t>            وان </a:t>
            </a:r>
            <a:r>
              <a:rPr lang="ar-IQ" sz="2000" b="1" u="sng" dirty="0">
                <a:latin typeface="Times New Roman"/>
                <a:ea typeface="Times New Roman"/>
                <a:cs typeface="Simplified Arabic"/>
              </a:rPr>
              <a:t>التوريث بالمعنى الضيق </a:t>
            </a:r>
            <a:r>
              <a:rPr lang="ar-IQ" sz="2000" b="1" dirty="0">
                <a:latin typeface="Times New Roman"/>
                <a:ea typeface="Times New Roman"/>
                <a:cs typeface="Simplified Arabic"/>
              </a:rPr>
              <a:t>هو ادق من التوريث بالمعنى الواسع </a:t>
            </a:r>
            <a:r>
              <a:rPr lang="en-US" sz="2000" b="1" dirty="0" smtClean="0">
                <a:latin typeface="Times New Roman"/>
                <a:ea typeface="Times New Roman"/>
              </a:rPr>
              <a:t>h</a:t>
            </a:r>
            <a:r>
              <a:rPr lang="en-US" sz="2000" b="1" baseline="30000" dirty="0" smtClean="0">
                <a:latin typeface="Times New Roman"/>
                <a:ea typeface="Times New Roman"/>
              </a:rPr>
              <a:t>2</a:t>
            </a:r>
            <a:r>
              <a:rPr lang="en-US" sz="2000" b="1" dirty="0" smtClean="0">
                <a:latin typeface="Times New Roman"/>
                <a:ea typeface="Times New Roman"/>
              </a:rPr>
              <a:t>b.s.</a:t>
            </a:r>
            <a:r>
              <a:rPr lang="en-US" sz="2000" b="1" dirty="0" smtClean="0">
                <a:latin typeface="Simplified Arabic"/>
                <a:ea typeface="Times New Roman"/>
              </a:rPr>
              <a:t> </a:t>
            </a:r>
            <a:r>
              <a:rPr lang="ar-IQ" sz="2000" b="1" dirty="0" smtClean="0">
                <a:latin typeface="Simplified Arabic"/>
                <a:ea typeface="Times New Roman"/>
              </a:rPr>
              <a:t>  </a:t>
            </a:r>
            <a:r>
              <a:rPr lang="ar-IQ" sz="2000" b="1" dirty="0">
                <a:latin typeface="Simplified Arabic"/>
                <a:ea typeface="Times New Roman"/>
              </a:rPr>
              <a:t>لان التوريث بالمعنى الضيق يأخذ التباين الاضافي للجينات فقط ، </a:t>
            </a:r>
            <a:endParaRPr lang="en-US" sz="2400" dirty="0">
              <a:latin typeface="Times New Roman"/>
              <a:ea typeface="Times New Roman"/>
            </a:endParaRPr>
          </a:p>
          <a:p>
            <a:r>
              <a:rPr lang="ar-IQ" sz="2000" b="1" dirty="0" smtClean="0">
                <a:latin typeface="Times New Roman"/>
                <a:ea typeface="Times New Roman"/>
                <a:cs typeface="Simplified Arabic"/>
              </a:rPr>
              <a:t>اما </a:t>
            </a:r>
            <a:r>
              <a:rPr lang="ar-IQ" sz="2000" b="1" dirty="0">
                <a:latin typeface="Times New Roman"/>
                <a:ea typeface="Times New Roman"/>
                <a:cs typeface="Simplified Arabic"/>
              </a:rPr>
              <a:t>التوريث بالمعنى الواسع </a:t>
            </a:r>
            <a:r>
              <a:rPr lang="en-US" sz="2000" b="1" dirty="0" smtClean="0">
                <a:latin typeface="Times New Roman"/>
                <a:ea typeface="Times New Roman"/>
                <a:cs typeface="Simplified Arabic"/>
              </a:rPr>
              <a:t>h</a:t>
            </a:r>
            <a:r>
              <a:rPr lang="en-US" sz="2000" b="1" baseline="30000" dirty="0" smtClean="0">
                <a:latin typeface="Times New Roman"/>
                <a:ea typeface="Times New Roman"/>
                <a:cs typeface="Simplified Arabic"/>
              </a:rPr>
              <a:t>2</a:t>
            </a:r>
            <a:r>
              <a:rPr lang="en-US" sz="2000" b="1" dirty="0" smtClean="0">
                <a:latin typeface="Times New Roman"/>
                <a:ea typeface="Times New Roman"/>
                <a:cs typeface="Simplified Arabic"/>
              </a:rPr>
              <a:t>b.s.</a:t>
            </a:r>
            <a:r>
              <a:rPr lang="ar-IQ" sz="2000" b="1" dirty="0" smtClean="0">
                <a:latin typeface="Times New Roman"/>
                <a:ea typeface="Times New Roman"/>
                <a:cs typeface="Simplified Arabic"/>
              </a:rPr>
              <a:t> </a:t>
            </a:r>
            <a:r>
              <a:rPr lang="ar-IQ" sz="2000" b="1" dirty="0">
                <a:latin typeface="Times New Roman"/>
                <a:ea typeface="Times New Roman"/>
                <a:cs typeface="Simplified Arabic"/>
              </a:rPr>
              <a:t>فان قيمته اكبر </a:t>
            </a:r>
            <a:r>
              <a:rPr lang="ar-IQ" sz="2000" b="1" dirty="0" smtClean="0">
                <a:latin typeface="Times New Roman"/>
                <a:ea typeface="Times New Roman"/>
                <a:cs typeface="Simplified Arabic"/>
              </a:rPr>
              <a:t>لأنه يأخذ   </a:t>
            </a:r>
            <a:r>
              <a:rPr lang="en-US" sz="2000" b="1" dirty="0">
                <a:latin typeface="Times New Roman"/>
                <a:ea typeface="Times New Roman"/>
              </a:rPr>
              <a:t>VG=VD+VA+VI</a:t>
            </a:r>
            <a:endParaRPr lang="en-US" sz="2000" dirty="0">
              <a:effectLst/>
              <a:latin typeface="Times New Roman"/>
              <a:ea typeface="Times New Roman"/>
            </a:endParaRPr>
          </a:p>
        </p:txBody>
      </p:sp>
    </p:spTree>
    <p:extLst>
      <p:ext uri="{BB962C8B-B14F-4D97-AF65-F5344CB8AC3E}">
        <p14:creationId xmlns:p14="http://schemas.microsoft.com/office/powerpoint/2010/main" val="3845455886"/>
      </p:ext>
    </p:extLst>
  </p:cSld>
  <p:clrMapOvr>
    <a:masterClrMapping/>
  </p:clrMapOvr>
  <p:transition spd="slow">
    <p:wedg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395536" y="836712"/>
            <a:ext cx="8352928" cy="5755422"/>
          </a:xfrm>
          <a:prstGeom prst="rect">
            <a:avLst/>
          </a:prstGeom>
        </p:spPr>
        <p:txBody>
          <a:bodyPr wrap="square">
            <a:spAutoFit/>
          </a:bodyPr>
          <a:lstStyle/>
          <a:p>
            <a:r>
              <a:rPr lang="ar-IQ" sz="3200" b="1" u="sng" dirty="0">
                <a:latin typeface="Times New Roman"/>
                <a:ea typeface="Times New Roman"/>
                <a:cs typeface="Simplified Arabic"/>
              </a:rPr>
              <a:t>انتاج البذور</a:t>
            </a:r>
            <a:r>
              <a:rPr lang="ar-IQ" sz="3200" b="1" dirty="0">
                <a:latin typeface="Times New Roman"/>
                <a:ea typeface="Times New Roman"/>
                <a:cs typeface="Simplified Arabic"/>
              </a:rPr>
              <a:t> </a:t>
            </a:r>
            <a:r>
              <a:rPr lang="ar-IQ" sz="2800" b="1" dirty="0">
                <a:latin typeface="Times New Roman"/>
                <a:ea typeface="Times New Roman"/>
                <a:cs typeface="Simplified Arabic"/>
              </a:rPr>
              <a:t>:-</a:t>
            </a:r>
            <a:endParaRPr lang="en-US" sz="2800" dirty="0">
              <a:latin typeface="Times New Roman"/>
              <a:ea typeface="Times New Roman"/>
            </a:endParaRPr>
          </a:p>
          <a:p>
            <a:pPr algn="just"/>
            <a:r>
              <a:rPr lang="ar-IQ" sz="2800" b="1" dirty="0">
                <a:latin typeface="Times New Roman"/>
                <a:ea typeface="Times New Roman"/>
                <a:cs typeface="Simplified Arabic"/>
              </a:rPr>
              <a:t> من الاهداف الاولية لمربي النبات هي انتاج اصناف جديدة تكون جيده في المواصفات التي انتجت لأجلها اذ وتتميز هذه البذور بملائمتها للبيئة التي تزرع فيها وإعطائها حاصل عالي ونوعية جيده وتمتاز ايضا هذه البذور بنقاوة الاصناف</a:t>
            </a:r>
            <a:r>
              <a:rPr lang="ar-IQ" sz="2800" b="1" dirty="0">
                <a:solidFill>
                  <a:srgbClr val="FF0000"/>
                </a:solidFill>
                <a:latin typeface="Times New Roman"/>
                <a:ea typeface="Times New Roman"/>
                <a:cs typeface="Simplified Arabic"/>
              </a:rPr>
              <a:t> </a:t>
            </a:r>
            <a:r>
              <a:rPr lang="ar-IQ" sz="2800" b="1" dirty="0">
                <a:latin typeface="Times New Roman"/>
                <a:ea typeface="Times New Roman"/>
                <a:cs typeface="Simplified Arabic"/>
              </a:rPr>
              <a:t>ثم بعد انتاج البذور تتم عملية جمع</a:t>
            </a:r>
            <a:r>
              <a:rPr lang="ar-IQ" sz="2800" b="1" dirty="0">
                <a:solidFill>
                  <a:srgbClr val="FF0000"/>
                </a:solidFill>
                <a:latin typeface="Times New Roman"/>
                <a:ea typeface="Times New Roman"/>
                <a:cs typeface="Simplified Arabic"/>
              </a:rPr>
              <a:t> </a:t>
            </a:r>
            <a:r>
              <a:rPr lang="ar-IQ" sz="2800" b="1" dirty="0">
                <a:latin typeface="Times New Roman"/>
                <a:ea typeface="Times New Roman"/>
                <a:cs typeface="Simplified Arabic"/>
              </a:rPr>
              <a:t>وتوزيع بذور تلك الاصناف من قبل مؤسسات خاصة تقوم بهذه العملية . وقبل اكثار هذه البذور وتوزيعها يتم اختبار هذ البذور لمعرفة مدى صلاحيتها للزراعة في منطقة معينة اضافة الى الاهتمام بنقاوة البذور لأن انتاج بذور غير نقية يؤدي الى فشل هذا الصنف في الوقت الذي تكون بذوره بذور جيدة . ان برامج انتاج البذور يحتاج الى جهات وفرق معينه تشترك فيما بينها في الاشراف على هذه العملية كما وتحتاج الى مؤسسات تعمل على وضع قوانين وتعليمات تتعلق بكيفية انتاج وتصديق البذور .</a:t>
            </a:r>
            <a:endParaRPr lang="en-US" sz="2800" dirty="0">
              <a:effectLst/>
              <a:latin typeface="Times New Roman"/>
              <a:ea typeface="Times New Roman"/>
            </a:endParaRPr>
          </a:p>
        </p:txBody>
      </p:sp>
    </p:spTree>
    <p:extLst>
      <p:ext uri="{BB962C8B-B14F-4D97-AF65-F5344CB8AC3E}">
        <p14:creationId xmlns:p14="http://schemas.microsoft.com/office/powerpoint/2010/main" val="129471550"/>
      </p:ext>
    </p:extLst>
  </p:cSld>
  <p:clrMapOvr>
    <a:masterClrMapping/>
  </p:clrMapOvr>
  <p:transition spd="slow">
    <p:wedg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323528" y="476672"/>
            <a:ext cx="8280920" cy="5755422"/>
          </a:xfrm>
          <a:prstGeom prst="rect">
            <a:avLst/>
          </a:prstGeom>
        </p:spPr>
        <p:txBody>
          <a:bodyPr wrap="square">
            <a:spAutoFit/>
          </a:bodyPr>
          <a:lstStyle/>
          <a:p>
            <a:r>
              <a:rPr lang="ar-IQ" sz="3200" b="1" u="sng" dirty="0">
                <a:latin typeface="Times New Roman"/>
                <a:ea typeface="Times New Roman"/>
              </a:rPr>
              <a:t>رتب البذور</a:t>
            </a:r>
            <a:r>
              <a:rPr lang="ar-IQ" sz="3200" b="1" dirty="0">
                <a:latin typeface="Times New Roman"/>
                <a:ea typeface="Times New Roman"/>
                <a:cs typeface="Simplified Arabic"/>
              </a:rPr>
              <a:t> </a:t>
            </a:r>
            <a:r>
              <a:rPr lang="ar-IQ" sz="2000" b="1" dirty="0">
                <a:latin typeface="Times New Roman"/>
                <a:ea typeface="Times New Roman"/>
                <a:cs typeface="Simplified Arabic"/>
              </a:rPr>
              <a:t>:- هناك </a:t>
            </a:r>
            <a:r>
              <a:rPr lang="ar-IQ" sz="2000" b="1" u="sng" dirty="0">
                <a:latin typeface="Times New Roman"/>
                <a:ea typeface="Times New Roman"/>
                <a:cs typeface="Simplified Arabic"/>
              </a:rPr>
              <a:t>اربع رتب من البذور</a:t>
            </a:r>
            <a:r>
              <a:rPr lang="ar-IQ" sz="2000" b="1" dirty="0">
                <a:latin typeface="Times New Roman"/>
                <a:ea typeface="Times New Roman"/>
                <a:cs typeface="Simplified Arabic"/>
              </a:rPr>
              <a:t> يعترف فيها من قبل وكالات التصديق هي:-</a:t>
            </a:r>
            <a:endParaRPr lang="en-US" dirty="0">
              <a:latin typeface="Times New Roman"/>
              <a:ea typeface="Times New Roman"/>
            </a:endParaRPr>
          </a:p>
          <a:p>
            <a:r>
              <a:rPr lang="ar-IQ" sz="2400" b="1" dirty="0">
                <a:latin typeface="Times New Roman"/>
                <a:ea typeface="Times New Roman"/>
                <a:cs typeface="Simplified Arabic"/>
              </a:rPr>
              <a:t>1</a:t>
            </a:r>
            <a:r>
              <a:rPr lang="ar-IQ" sz="2000" b="1" dirty="0">
                <a:latin typeface="Times New Roman"/>
                <a:ea typeface="Times New Roman"/>
                <a:cs typeface="Simplified Arabic"/>
              </a:rPr>
              <a:t>- </a:t>
            </a:r>
            <a:r>
              <a:rPr lang="ar-IQ" sz="2000" b="1" u="sng" dirty="0">
                <a:latin typeface="Times New Roman"/>
                <a:ea typeface="Times New Roman"/>
              </a:rPr>
              <a:t>بذور مربي النبات</a:t>
            </a:r>
            <a:r>
              <a:rPr lang="ar-IQ" sz="2000" b="1" dirty="0">
                <a:latin typeface="Times New Roman"/>
                <a:ea typeface="Times New Roman"/>
                <a:cs typeface="Simplified Arabic"/>
              </a:rPr>
              <a:t> </a:t>
            </a:r>
            <a:r>
              <a:rPr lang="en-US" sz="2000" b="1" dirty="0">
                <a:latin typeface="Times New Roman"/>
                <a:ea typeface="Times New Roman"/>
              </a:rPr>
              <a:t>Breeder Seed</a:t>
            </a:r>
            <a:r>
              <a:rPr lang="ar-IQ" sz="2000" b="1" dirty="0">
                <a:latin typeface="Times New Roman"/>
                <a:ea typeface="Times New Roman"/>
                <a:cs typeface="Simplified Arabic"/>
              </a:rPr>
              <a:t>  تشمل هذه البذور جميع الاجزاء المستخدمة في التكاثر سواء كانت بذور أو أجزاء  خضرية أنتجها المربي ويعتبر مربي  النبات هو الجهة الوحيدة التي تمتلك تلك الاجزاء .</a:t>
            </a:r>
            <a:endParaRPr lang="en-US" sz="2000" dirty="0">
              <a:latin typeface="Times New Roman"/>
              <a:ea typeface="Times New Roman"/>
            </a:endParaRPr>
          </a:p>
          <a:p>
            <a:r>
              <a:rPr lang="en-US" sz="2000" b="1" dirty="0">
                <a:latin typeface="Simplified Arabic"/>
                <a:ea typeface="Times New Roman"/>
              </a:rPr>
              <a:t> </a:t>
            </a:r>
            <a:r>
              <a:rPr lang="ar-IQ" sz="2400" b="1" dirty="0" smtClean="0">
                <a:latin typeface="Times New Roman"/>
                <a:ea typeface="Times New Roman"/>
                <a:cs typeface="Simplified Arabic"/>
              </a:rPr>
              <a:t>2</a:t>
            </a:r>
            <a:r>
              <a:rPr lang="ar-IQ" sz="2000" b="1" dirty="0" smtClean="0">
                <a:latin typeface="Times New Roman"/>
                <a:ea typeface="Times New Roman"/>
                <a:cs typeface="Simplified Arabic"/>
              </a:rPr>
              <a:t>- </a:t>
            </a:r>
            <a:r>
              <a:rPr lang="ar-IQ" sz="2000" b="1" u="sng" dirty="0">
                <a:latin typeface="Times New Roman"/>
                <a:ea typeface="Times New Roman"/>
              </a:rPr>
              <a:t>بذور الاساس</a:t>
            </a:r>
            <a:r>
              <a:rPr lang="ar-IQ" sz="2000" b="1" dirty="0">
                <a:latin typeface="Times New Roman"/>
                <a:ea typeface="Times New Roman"/>
                <a:cs typeface="Simplified Arabic"/>
              </a:rPr>
              <a:t> </a:t>
            </a:r>
            <a:r>
              <a:rPr lang="en-US" sz="2000" b="1" dirty="0">
                <a:latin typeface="Times New Roman"/>
                <a:ea typeface="Times New Roman"/>
              </a:rPr>
              <a:t>Foundation</a:t>
            </a:r>
            <a:r>
              <a:rPr lang="en-US" sz="2000" b="1" dirty="0">
                <a:latin typeface="Simplified Arabic"/>
                <a:ea typeface="Times New Roman"/>
              </a:rPr>
              <a:t> </a:t>
            </a:r>
            <a:r>
              <a:rPr lang="ar-IQ" sz="2000" b="1" dirty="0">
                <a:latin typeface="Times New Roman"/>
                <a:ea typeface="Times New Roman"/>
                <a:cs typeface="Simplified Arabic"/>
              </a:rPr>
              <a:t>  وهي البذور التي يتم الحصول عليها من زراعة بذور المربي مباشرة وان هذه البذور تمتلك صفات الصنف الوراثية ونقاوته العالية ويتم انتاج هذه البذور تحت اشراف دقيق في المحطات الزراعية التجريبية  .</a:t>
            </a:r>
            <a:endParaRPr lang="en-US" sz="2000" dirty="0">
              <a:latin typeface="Times New Roman"/>
              <a:ea typeface="Times New Roman"/>
            </a:endParaRPr>
          </a:p>
          <a:p>
            <a:r>
              <a:rPr lang="ar-IQ" sz="2000" b="1" dirty="0">
                <a:latin typeface="Times New Roman"/>
                <a:ea typeface="Times New Roman"/>
                <a:cs typeface="Simplified Arabic"/>
              </a:rPr>
              <a:t> </a:t>
            </a:r>
            <a:r>
              <a:rPr lang="ar-IQ" sz="2400" b="1" dirty="0" smtClean="0">
                <a:latin typeface="Times New Roman"/>
                <a:ea typeface="Times New Roman"/>
                <a:cs typeface="Simplified Arabic"/>
              </a:rPr>
              <a:t>3</a:t>
            </a:r>
            <a:r>
              <a:rPr lang="ar-IQ" sz="2000" b="1" dirty="0" smtClean="0">
                <a:latin typeface="Times New Roman"/>
                <a:ea typeface="Times New Roman"/>
                <a:cs typeface="Simplified Arabic"/>
              </a:rPr>
              <a:t>- </a:t>
            </a:r>
            <a:r>
              <a:rPr lang="ar-IQ" sz="2000" b="1" u="sng" dirty="0">
                <a:latin typeface="Times New Roman"/>
                <a:ea typeface="Times New Roman"/>
              </a:rPr>
              <a:t>البذور المسجلة</a:t>
            </a:r>
            <a:r>
              <a:rPr lang="ar-IQ" sz="2000" b="1" dirty="0">
                <a:latin typeface="Times New Roman"/>
                <a:ea typeface="Times New Roman"/>
                <a:cs typeface="Simplified Arabic"/>
              </a:rPr>
              <a:t> </a:t>
            </a:r>
            <a:r>
              <a:rPr lang="en-US" sz="2000" b="1" dirty="0" err="1">
                <a:latin typeface="Times New Roman"/>
                <a:ea typeface="Times New Roman"/>
              </a:rPr>
              <a:t>Registared</a:t>
            </a:r>
            <a:r>
              <a:rPr lang="en-US" sz="2000" b="1" dirty="0">
                <a:latin typeface="Times New Roman"/>
                <a:ea typeface="Times New Roman"/>
              </a:rPr>
              <a:t>  Seed</a:t>
            </a:r>
            <a:r>
              <a:rPr lang="en-US" sz="2000" b="1" dirty="0">
                <a:latin typeface="Simplified Arabic"/>
                <a:ea typeface="Times New Roman"/>
              </a:rPr>
              <a:t>  </a:t>
            </a:r>
            <a:r>
              <a:rPr lang="ar-IQ" sz="2000" b="1" dirty="0">
                <a:latin typeface="Simplified Arabic"/>
                <a:ea typeface="Times New Roman"/>
              </a:rPr>
              <a:t>وهي البذور الناتجة من زراعة بذور الاساس او البذور المسجلة المنتجة في موسم سابق ويلاحظ ان هذه البذور تمتلك الصفات الوراثية لبذور الاصناف مما يجعلها صالحة لإنتاج البذور المصدقة وهناك بعض البرامج التي تحذف فيها هذه المرحلة او تنتج البذور المصدقة مباشرة من بذور الاساس .</a:t>
            </a:r>
            <a:endParaRPr lang="en-US" sz="2000" dirty="0">
              <a:latin typeface="Times New Roman"/>
              <a:ea typeface="Times New Roman"/>
            </a:endParaRPr>
          </a:p>
          <a:p>
            <a:r>
              <a:rPr lang="ar-IQ" sz="2000" b="1" dirty="0">
                <a:latin typeface="Times New Roman"/>
                <a:ea typeface="Times New Roman"/>
                <a:cs typeface="Simplified Arabic"/>
              </a:rPr>
              <a:t> </a:t>
            </a:r>
            <a:r>
              <a:rPr lang="ar-IQ" sz="2400" b="1" dirty="0" smtClean="0">
                <a:latin typeface="Times New Roman"/>
                <a:ea typeface="Times New Roman"/>
                <a:cs typeface="Simplified Arabic"/>
              </a:rPr>
              <a:t>4</a:t>
            </a:r>
            <a:r>
              <a:rPr lang="ar-IQ" sz="2000" b="1" dirty="0" smtClean="0">
                <a:latin typeface="Times New Roman"/>
                <a:ea typeface="Times New Roman"/>
                <a:cs typeface="Simplified Arabic"/>
              </a:rPr>
              <a:t>- </a:t>
            </a:r>
            <a:r>
              <a:rPr lang="ar-IQ" sz="2000" b="1" u="sng" dirty="0">
                <a:latin typeface="Times New Roman"/>
                <a:ea typeface="Times New Roman"/>
                <a:cs typeface="Simplified Arabic"/>
              </a:rPr>
              <a:t>البذور </a:t>
            </a:r>
            <a:r>
              <a:rPr lang="ar-IQ" sz="2000" b="1" u="sng" dirty="0">
                <a:latin typeface="Times New Roman"/>
                <a:ea typeface="Times New Roman"/>
              </a:rPr>
              <a:t>المصدقة</a:t>
            </a:r>
            <a:r>
              <a:rPr lang="ar-IQ" sz="2000" b="1" dirty="0">
                <a:latin typeface="Times New Roman"/>
                <a:ea typeface="Times New Roman"/>
              </a:rPr>
              <a:t> </a:t>
            </a:r>
            <a:r>
              <a:rPr lang="en-US" sz="2000" b="1" dirty="0">
                <a:latin typeface="Times New Roman"/>
                <a:ea typeface="Times New Roman"/>
              </a:rPr>
              <a:t>Certified Seed</a:t>
            </a:r>
            <a:r>
              <a:rPr lang="ar-IQ" sz="2000" b="1" dirty="0">
                <a:latin typeface="Times New Roman"/>
                <a:ea typeface="Times New Roman"/>
                <a:cs typeface="Simplified Arabic"/>
              </a:rPr>
              <a:t>  وتنتج هذه البذور اما مباشرة من بذور الاساس او من البذور المسجلة ويجب ان تبقى هذه البذور محافظة على صفات الصنف وعلى النقاوة اذ يجب عند زراعة هذه البذور ان نحصل على نباتات تكون مشابهه في تركيبها الوراثي لبذور المربي ويلاحظ انه في وكالات التصنيف توضح البذور حسب رتبها في اكياس قد تختلف ألوان هذه الاكياس اذ ان كل لون يدل على رتبة معينة او توضع جميعها في اكياس بنفس اللون الا انه توضع علامات على كل كيس تحمل تلك العلامات رتبة هذه البذور .</a:t>
            </a:r>
            <a:endParaRPr lang="en-US" sz="2000" dirty="0">
              <a:effectLst/>
              <a:latin typeface="Times New Roman"/>
              <a:ea typeface="Times New Roman"/>
            </a:endParaRPr>
          </a:p>
        </p:txBody>
      </p:sp>
    </p:spTree>
    <p:extLst>
      <p:ext uri="{BB962C8B-B14F-4D97-AF65-F5344CB8AC3E}">
        <p14:creationId xmlns:p14="http://schemas.microsoft.com/office/powerpoint/2010/main" val="1960395734"/>
      </p:ext>
    </p:extLst>
  </p:cSld>
  <p:clrMapOvr>
    <a:masterClrMapping/>
  </p:clrMapOvr>
  <p:transition spd="slow">
    <p:wedg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395536" y="260648"/>
            <a:ext cx="8280920" cy="5386090"/>
          </a:xfrm>
          <a:prstGeom prst="rect">
            <a:avLst/>
          </a:prstGeom>
        </p:spPr>
        <p:txBody>
          <a:bodyPr wrap="square">
            <a:spAutoFit/>
          </a:bodyPr>
          <a:lstStyle/>
          <a:p>
            <a:r>
              <a:rPr lang="ar-IQ" sz="2400" b="1" u="sng" dirty="0">
                <a:latin typeface="Times New Roman"/>
                <a:ea typeface="Times New Roman"/>
                <a:cs typeface="Simplified Arabic"/>
              </a:rPr>
              <a:t>طريقة تصديق الاصناف </a:t>
            </a:r>
            <a:r>
              <a:rPr lang="ar-IQ" sz="2400" b="1" dirty="0">
                <a:latin typeface="Times New Roman"/>
                <a:ea typeface="Times New Roman"/>
                <a:cs typeface="Simplified Arabic"/>
              </a:rPr>
              <a:t>:- </a:t>
            </a:r>
            <a:r>
              <a:rPr lang="ar-IQ" sz="2000" b="1" dirty="0">
                <a:latin typeface="Times New Roman"/>
                <a:ea typeface="Times New Roman"/>
                <a:cs typeface="Simplified Arabic"/>
              </a:rPr>
              <a:t>عندما ينتج صنف معين من المحاصيل الحقلية من قبل مربي النبات فأن هذه الاصناف يجب ان تكثر وتختبر حقليا في محطات زراعية ومن ثم تقدم نتائج تلك الاختبارات الى لجنة لها الحق في ان ترفض او توصي بذلك الصنف وعلى الرغم من اختلاف طرق تصديق الاصناف من منطقة الى اخرى </a:t>
            </a:r>
            <a:r>
              <a:rPr lang="ar-IQ" sz="2000" b="1" u="sng" dirty="0">
                <a:latin typeface="Times New Roman"/>
                <a:ea typeface="Times New Roman"/>
                <a:cs typeface="Simplified Arabic"/>
              </a:rPr>
              <a:t>الا انه بصورة عامة تتضمن النقاط التالية</a:t>
            </a:r>
            <a:r>
              <a:rPr lang="ar-IQ" sz="2000" b="1" dirty="0">
                <a:latin typeface="Times New Roman"/>
                <a:ea typeface="Times New Roman"/>
                <a:cs typeface="Simplified Arabic"/>
              </a:rPr>
              <a:t> :-</a:t>
            </a:r>
            <a:endParaRPr lang="en-US" sz="2000" dirty="0">
              <a:latin typeface="Times New Roman"/>
              <a:ea typeface="Times New Roman"/>
            </a:endParaRPr>
          </a:p>
          <a:p>
            <a:r>
              <a:rPr lang="ar-IQ" sz="2000" b="1" dirty="0">
                <a:latin typeface="Times New Roman"/>
                <a:ea typeface="Times New Roman"/>
                <a:cs typeface="Simplified Arabic"/>
              </a:rPr>
              <a:t>1- على الجهة المنتجة للبذور ان تزرع تلك البذور اما من البذور التي تم الحصول عليها من المربي او من البذور المصدقة ثم بعد ذلك </a:t>
            </a:r>
            <a:r>
              <a:rPr lang="ar-IQ" sz="2000" b="1" dirty="0" smtClean="0">
                <a:latin typeface="Times New Roman"/>
                <a:ea typeface="Times New Roman"/>
                <a:cs typeface="Simplified Arabic"/>
              </a:rPr>
              <a:t>تجري الاختبارات </a:t>
            </a:r>
            <a:r>
              <a:rPr lang="ar-IQ" sz="2000" b="1" dirty="0">
                <a:latin typeface="Times New Roman"/>
                <a:ea typeface="Times New Roman"/>
                <a:cs typeface="Simplified Arabic"/>
              </a:rPr>
              <a:t>والتفتيش لكل الحقل وذلك بأخذ فكرة واضحة عن هذه البذور .</a:t>
            </a:r>
            <a:endParaRPr lang="en-US" sz="2000" dirty="0">
              <a:latin typeface="Times New Roman"/>
              <a:ea typeface="Times New Roman"/>
            </a:endParaRPr>
          </a:p>
          <a:p>
            <a:r>
              <a:rPr lang="ar-IQ" sz="2000" b="1" dirty="0">
                <a:latin typeface="Times New Roman"/>
                <a:ea typeface="Times New Roman"/>
                <a:cs typeface="Simplified Arabic"/>
              </a:rPr>
              <a:t>2- أن تتم الزراعة في حقل ذي تربة خالية من بذور الادغال ولم يسبق ان زرعت في الموسم السابق ببذور من نفس المحصول .</a:t>
            </a:r>
            <a:endParaRPr lang="en-US" sz="2000" dirty="0">
              <a:latin typeface="Times New Roman"/>
              <a:ea typeface="Times New Roman"/>
            </a:endParaRPr>
          </a:p>
          <a:p>
            <a:r>
              <a:rPr lang="ar-IQ" sz="2000" b="1" dirty="0">
                <a:latin typeface="Times New Roman"/>
                <a:ea typeface="Times New Roman"/>
                <a:cs typeface="Simplified Arabic"/>
              </a:rPr>
              <a:t>3- في حالة الاصناف </a:t>
            </a:r>
            <a:r>
              <a:rPr lang="ar-IQ" sz="2000" b="1" dirty="0" err="1">
                <a:latin typeface="Times New Roman"/>
                <a:ea typeface="Times New Roman"/>
                <a:cs typeface="Simplified Arabic"/>
              </a:rPr>
              <a:t>خلطية</a:t>
            </a:r>
            <a:r>
              <a:rPr lang="ar-IQ" sz="2000" b="1" dirty="0">
                <a:latin typeface="Times New Roman"/>
                <a:ea typeface="Times New Roman"/>
                <a:cs typeface="Simplified Arabic"/>
              </a:rPr>
              <a:t> التلقيح يجب ان يزرع الصنف في ألواح معزولة من تأثير أصناف أخرى وذلك بترك مسافات كافيه ما بين حقل </a:t>
            </a:r>
            <a:r>
              <a:rPr lang="ar-IQ" sz="2000" b="1" dirty="0" smtClean="0">
                <a:latin typeface="Times New Roman"/>
                <a:ea typeface="Times New Roman"/>
                <a:cs typeface="Simplified Arabic"/>
              </a:rPr>
              <a:t>واخر </a:t>
            </a:r>
            <a:r>
              <a:rPr lang="ar-IQ" sz="2000" b="1" dirty="0">
                <a:latin typeface="Times New Roman"/>
                <a:ea typeface="Times New Roman"/>
                <a:cs typeface="Simplified Arabic"/>
              </a:rPr>
              <a:t>.</a:t>
            </a:r>
            <a:endParaRPr lang="en-US" sz="2000" dirty="0">
              <a:latin typeface="Times New Roman"/>
              <a:ea typeface="Times New Roman"/>
            </a:endParaRPr>
          </a:p>
          <a:p>
            <a:r>
              <a:rPr lang="ar-IQ" sz="2000" b="1" dirty="0">
                <a:latin typeface="Times New Roman"/>
                <a:ea typeface="Times New Roman"/>
                <a:cs typeface="Simplified Arabic"/>
              </a:rPr>
              <a:t>4- يجب ازالة النباتات الغريبة من الحقل ويجب ان تتم العملية قبل وصول النبات الى مرحلة </a:t>
            </a:r>
            <a:r>
              <a:rPr lang="ar-IQ" sz="2000" b="1" dirty="0" smtClean="0">
                <a:latin typeface="Times New Roman"/>
                <a:ea typeface="Times New Roman"/>
                <a:cs typeface="Simplified Arabic"/>
              </a:rPr>
              <a:t>التزهير</a:t>
            </a:r>
            <a:endParaRPr lang="en-US" sz="2000" dirty="0">
              <a:latin typeface="Times New Roman"/>
              <a:ea typeface="Times New Roman"/>
            </a:endParaRPr>
          </a:p>
          <a:p>
            <a:r>
              <a:rPr lang="ar-IQ" sz="2000" b="1" dirty="0">
                <a:latin typeface="Times New Roman"/>
                <a:ea typeface="Times New Roman"/>
                <a:cs typeface="Simplified Arabic"/>
              </a:rPr>
              <a:t>5- تقوم وكالات التصديق بأرسال المفتشين الحقليين وذلك للتأكد من نظافة الحقل من الادغال والاصابات المرضية والحشرية وعادة ما تتم </a:t>
            </a:r>
            <a:r>
              <a:rPr lang="ar-IQ" sz="2000" b="1" dirty="0" smtClean="0">
                <a:latin typeface="Times New Roman"/>
                <a:ea typeface="Times New Roman"/>
                <a:cs typeface="Simplified Arabic"/>
              </a:rPr>
              <a:t>تلك </a:t>
            </a:r>
            <a:r>
              <a:rPr lang="ar-IQ" sz="2000" b="1" dirty="0">
                <a:latin typeface="Times New Roman"/>
                <a:ea typeface="Times New Roman"/>
                <a:cs typeface="Simplified Arabic"/>
              </a:rPr>
              <a:t>الزيارات عدة مرات خلال الموسم وذلك لمراقبة النبات طيلة دورة حياته .</a:t>
            </a:r>
            <a:endParaRPr lang="en-US" sz="2000" dirty="0">
              <a:latin typeface="Times New Roman"/>
              <a:ea typeface="Times New Roman"/>
            </a:endParaRPr>
          </a:p>
          <a:p>
            <a:r>
              <a:rPr lang="ar-IQ" sz="2000" b="1" dirty="0">
                <a:latin typeface="Times New Roman"/>
                <a:ea typeface="Times New Roman"/>
                <a:cs typeface="Simplified Arabic"/>
              </a:rPr>
              <a:t>6- تقوم وكالات التصديق بأرسال المفتشين أثناء عملية الحصاد و التعبئة اذ بعد التعبئة تقوم هذه الوكالات والمفتشين بأخذ عينات من البذور </a:t>
            </a:r>
            <a:r>
              <a:rPr lang="ar-IQ" sz="2000" b="1" dirty="0" smtClean="0">
                <a:ea typeface="Times New Roman"/>
                <a:cs typeface="Simplified Arabic"/>
              </a:rPr>
              <a:t>وذلك </a:t>
            </a:r>
            <a:r>
              <a:rPr lang="ar-IQ" sz="2000" b="1" dirty="0">
                <a:ea typeface="Times New Roman"/>
                <a:cs typeface="Simplified Arabic"/>
              </a:rPr>
              <a:t>لغرض أجراء بعض الاختبارات المختبرية عليها . </a:t>
            </a:r>
            <a:endParaRPr lang="ar-IQ" sz="2000" dirty="0"/>
          </a:p>
        </p:txBody>
      </p:sp>
    </p:spTree>
    <p:extLst>
      <p:ext uri="{BB962C8B-B14F-4D97-AF65-F5344CB8AC3E}">
        <p14:creationId xmlns:p14="http://schemas.microsoft.com/office/powerpoint/2010/main" val="4026815850"/>
      </p:ext>
    </p:extLst>
  </p:cSld>
  <p:clrMapOvr>
    <a:masterClrMapping/>
  </p:clrMapOvr>
  <p:transition spd="slow">
    <p:wedg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Autofit/>
          </a:bodyPr>
          <a:lstStyle/>
          <a:p>
            <a:pPr algn="r"/>
            <a:r>
              <a:rPr lang="ar-IQ" sz="2400" u="sng" dirty="0">
                <a:latin typeface="Times New Roman"/>
                <a:ea typeface="Times New Roman"/>
                <a:cs typeface="Simplified Arabic"/>
              </a:rPr>
              <a:t>تقييم الاصناف</a:t>
            </a:r>
            <a:r>
              <a:rPr lang="ar-IQ" sz="2400" dirty="0">
                <a:latin typeface="Times New Roman"/>
                <a:ea typeface="Times New Roman"/>
                <a:cs typeface="Simplified Arabic"/>
              </a:rPr>
              <a:t> :- عندما يفكر مربي النبات في انتاج تراكيب وراثية يجب ان تخضع تلك التراكيب </a:t>
            </a:r>
            <a:r>
              <a:rPr lang="ar-IQ" sz="2400" dirty="0" err="1">
                <a:latin typeface="Times New Roman"/>
                <a:ea typeface="Times New Roman"/>
                <a:cs typeface="Simplified Arabic"/>
              </a:rPr>
              <a:t>لأختبارات</a:t>
            </a:r>
            <a:r>
              <a:rPr lang="ar-IQ" sz="2400" dirty="0">
                <a:latin typeface="Times New Roman"/>
                <a:ea typeface="Times New Roman"/>
                <a:cs typeface="Simplified Arabic"/>
              </a:rPr>
              <a:t> عديدة وتجري هذه الاختبارات في </a:t>
            </a:r>
            <a:r>
              <a:rPr lang="ar-IQ" sz="2400" dirty="0" smtClean="0">
                <a:latin typeface="Times New Roman"/>
                <a:ea typeface="Times New Roman"/>
                <a:cs typeface="Simplified Arabic"/>
              </a:rPr>
              <a:t>المحطات </a:t>
            </a:r>
            <a:r>
              <a:rPr lang="ar-IQ" sz="2400" dirty="0">
                <a:latin typeface="Times New Roman"/>
                <a:ea typeface="Times New Roman"/>
                <a:cs typeface="Simplified Arabic"/>
              </a:rPr>
              <a:t>التجريبية الحقلية الزراعية </a:t>
            </a:r>
            <a:r>
              <a:rPr lang="ar-IQ" sz="2400" u="sng" dirty="0">
                <a:latin typeface="Times New Roman"/>
                <a:ea typeface="Times New Roman"/>
                <a:cs typeface="Simplified Arabic"/>
              </a:rPr>
              <a:t>والتقسيم يتم عادة عن طريق</a:t>
            </a:r>
            <a:r>
              <a:rPr lang="ar-IQ" sz="2400" dirty="0">
                <a:latin typeface="Times New Roman"/>
                <a:ea typeface="Times New Roman"/>
                <a:cs typeface="Simplified Arabic"/>
              </a:rPr>
              <a:t> :- </a:t>
            </a:r>
            <a:endParaRPr lang="en-US" sz="2400" dirty="0">
              <a:latin typeface="Times New Roman"/>
              <a:ea typeface="Times New Roman"/>
            </a:endParaRPr>
          </a:p>
          <a:p>
            <a:pPr algn="just"/>
            <a:r>
              <a:rPr lang="ar-IQ" sz="2400" dirty="0">
                <a:latin typeface="Times New Roman"/>
                <a:ea typeface="Times New Roman"/>
                <a:cs typeface="Simplified Arabic"/>
              </a:rPr>
              <a:t> </a:t>
            </a:r>
            <a:r>
              <a:rPr lang="ar-IQ" sz="2400" dirty="0" smtClean="0">
                <a:latin typeface="Times New Roman"/>
                <a:ea typeface="Times New Roman"/>
                <a:cs typeface="Simplified Arabic"/>
              </a:rPr>
              <a:t>1- </a:t>
            </a:r>
            <a:r>
              <a:rPr lang="ar-IQ" sz="2400" u="sng" dirty="0">
                <a:latin typeface="Times New Roman"/>
                <a:ea typeface="Times New Roman"/>
              </a:rPr>
              <a:t>الاختبارات الحقلية للحاصل</a:t>
            </a:r>
            <a:r>
              <a:rPr lang="ar-IQ" sz="2400" dirty="0">
                <a:latin typeface="Times New Roman"/>
                <a:ea typeface="Times New Roman"/>
                <a:cs typeface="Simplified Arabic"/>
              </a:rPr>
              <a:t> :- يتم ذلك عن طريق تطبيق التجارب الزراعية (تجارب المقارنة) حيث يوضع تصميم حقلي يدخل فيه الاصناف الجديدة مع الصنف الشائع زراعته في المنطقة في تجربة مقارنة وتستمر هذه المقارنة لمدة (3 سنوات) وفي مواقع مختلفة وذلك لدراسة الصنف ونوعيته ومقاومته </a:t>
            </a:r>
            <a:r>
              <a:rPr lang="ar-IQ" sz="2400" dirty="0" err="1" smtClean="0">
                <a:latin typeface="Times New Roman"/>
                <a:ea typeface="Times New Roman"/>
                <a:cs typeface="Simplified Arabic"/>
              </a:rPr>
              <a:t>للأضطجاع</a:t>
            </a:r>
            <a:endParaRPr lang="en-US" sz="2400" dirty="0">
              <a:latin typeface="Times New Roman"/>
              <a:ea typeface="Times New Roman"/>
            </a:endParaRPr>
          </a:p>
          <a:p>
            <a:pPr algn="just"/>
            <a:r>
              <a:rPr lang="ar-IQ" sz="2400" dirty="0">
                <a:latin typeface="Times New Roman"/>
                <a:ea typeface="Times New Roman"/>
                <a:cs typeface="Simplified Arabic"/>
              </a:rPr>
              <a:t> </a:t>
            </a:r>
            <a:r>
              <a:rPr lang="ar-IQ" sz="2400" dirty="0" smtClean="0">
                <a:latin typeface="Times New Roman"/>
                <a:ea typeface="Times New Roman"/>
                <a:cs typeface="Simplified Arabic"/>
              </a:rPr>
              <a:t>2- </a:t>
            </a:r>
            <a:r>
              <a:rPr lang="ar-IQ" sz="2400" u="sng" dirty="0" err="1">
                <a:latin typeface="Times New Roman"/>
                <a:ea typeface="Times New Roman"/>
              </a:rPr>
              <a:t>أختيار</a:t>
            </a:r>
            <a:r>
              <a:rPr lang="ar-IQ" sz="2400" u="sng" dirty="0">
                <a:latin typeface="Times New Roman"/>
                <a:ea typeface="Times New Roman"/>
              </a:rPr>
              <a:t> التصميم التجريبي المناسب لتجارب الاصناف</a:t>
            </a:r>
            <a:r>
              <a:rPr lang="ar-IQ" sz="2400" dirty="0">
                <a:latin typeface="Times New Roman"/>
                <a:ea typeface="Times New Roman"/>
                <a:cs typeface="Simplified Arabic"/>
              </a:rPr>
              <a:t> :- يتم تحديد عدد من الوحدات التجريبية الداخلة في التجربة وفق التصميم المستخدم </a:t>
            </a:r>
            <a:r>
              <a:rPr lang="ar-IQ" sz="2400" dirty="0" smtClean="0">
                <a:latin typeface="Times New Roman"/>
                <a:ea typeface="Times New Roman"/>
                <a:cs typeface="Simplified Arabic"/>
              </a:rPr>
              <a:t>فمثلا </a:t>
            </a:r>
            <a:r>
              <a:rPr lang="ar-IQ" sz="2400" dirty="0">
                <a:latin typeface="Times New Roman"/>
                <a:ea typeface="Times New Roman"/>
                <a:cs typeface="Simplified Arabic"/>
              </a:rPr>
              <a:t>اذ كان عدد الاصناف يتراوح ما بين (4-8) صنف فيمكن اختيار طريقة المربع اللاتيني اما اذا كان عدد الاصناف يتــــــــــــــــــــراوح بين </a:t>
            </a:r>
            <a:r>
              <a:rPr lang="ar-IQ" sz="2400" dirty="0" smtClean="0">
                <a:latin typeface="Times New Roman"/>
                <a:ea typeface="Times New Roman"/>
                <a:cs typeface="Simplified Arabic"/>
              </a:rPr>
              <a:t>(</a:t>
            </a:r>
            <a:r>
              <a:rPr lang="ar-IQ" sz="2400" dirty="0">
                <a:latin typeface="Times New Roman"/>
                <a:ea typeface="Times New Roman"/>
                <a:cs typeface="Simplified Arabic"/>
              </a:rPr>
              <a:t>10-12) صنف فيفضل استخدام تصميم القطاعات العشوائية الكاملة وعليه فأن عدد الاصناف يحدد نوع التصميم المستخدم </a:t>
            </a:r>
            <a:endParaRPr lang="ar-IQ" sz="2400" dirty="0" smtClean="0">
              <a:latin typeface="Times New Roman"/>
              <a:ea typeface="Times New Roman"/>
              <a:cs typeface="Simplified Arabic"/>
            </a:endParaRPr>
          </a:p>
          <a:p>
            <a:pPr algn="just"/>
            <a:r>
              <a:rPr lang="ar-IQ" sz="2400" dirty="0">
                <a:latin typeface="Times New Roman"/>
                <a:ea typeface="Times New Roman"/>
                <a:cs typeface="Simplified Arabic"/>
              </a:rPr>
              <a:t> </a:t>
            </a:r>
            <a:r>
              <a:rPr lang="ar-IQ" sz="2400" dirty="0" smtClean="0">
                <a:latin typeface="Times New Roman"/>
                <a:ea typeface="Times New Roman"/>
                <a:cs typeface="Simplified Arabic"/>
              </a:rPr>
              <a:t>2- </a:t>
            </a:r>
            <a:r>
              <a:rPr lang="ar-IQ" sz="2400" u="sng" dirty="0">
                <a:latin typeface="Times New Roman"/>
                <a:ea typeface="Times New Roman"/>
              </a:rPr>
              <a:t>تدوين البيانات الحقلية</a:t>
            </a:r>
            <a:r>
              <a:rPr lang="ar-IQ" sz="2400" dirty="0">
                <a:latin typeface="Times New Roman"/>
                <a:ea typeface="Times New Roman"/>
                <a:cs typeface="Simplified Arabic"/>
              </a:rPr>
              <a:t> :- اذ تعتمد دقة التحاليل الاحصائية على دقة البيانات المأخوذة على النباتات </a:t>
            </a:r>
            <a:r>
              <a:rPr lang="ar-IQ" sz="2400" dirty="0" smtClean="0">
                <a:latin typeface="Times New Roman"/>
                <a:ea typeface="Times New Roman"/>
                <a:cs typeface="Simplified Arabic"/>
              </a:rPr>
              <a:t>المزروعة </a:t>
            </a:r>
            <a:r>
              <a:rPr lang="ar-IQ" sz="2400" dirty="0">
                <a:latin typeface="Times New Roman"/>
                <a:ea typeface="Times New Roman"/>
                <a:cs typeface="Simplified Arabic"/>
              </a:rPr>
              <a:t>في الحقل وان هذه </a:t>
            </a:r>
            <a:r>
              <a:rPr lang="ar-IQ" sz="2400" dirty="0" smtClean="0">
                <a:latin typeface="Times New Roman"/>
                <a:ea typeface="Times New Roman"/>
                <a:cs typeface="Simplified Arabic"/>
              </a:rPr>
              <a:t>البيانات تختلف </a:t>
            </a:r>
            <a:r>
              <a:rPr lang="ar-IQ" sz="2400" dirty="0">
                <a:latin typeface="Times New Roman"/>
                <a:ea typeface="Times New Roman"/>
                <a:cs typeface="Simplified Arabic"/>
              </a:rPr>
              <a:t>من محصول الى اخر .</a:t>
            </a:r>
            <a:endParaRPr lang="en-US" sz="2400" dirty="0">
              <a:effectLst/>
              <a:latin typeface="Times New Roman"/>
              <a:ea typeface="Times New Roman"/>
            </a:endParaRPr>
          </a:p>
        </p:txBody>
      </p:sp>
    </p:spTree>
    <p:extLst>
      <p:ext uri="{BB962C8B-B14F-4D97-AF65-F5344CB8AC3E}">
        <p14:creationId xmlns:p14="http://schemas.microsoft.com/office/powerpoint/2010/main" val="194371663"/>
      </p:ext>
    </p:extLst>
  </p:cSld>
  <p:clrMapOvr>
    <a:masterClrMapping/>
  </p:clrMapOvr>
  <p:transition spd="slow">
    <p:wedg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827584" y="908721"/>
            <a:ext cx="7776864" cy="2862322"/>
          </a:xfrm>
          <a:prstGeom prst="rect">
            <a:avLst/>
          </a:prstGeom>
        </p:spPr>
        <p:txBody>
          <a:bodyPr wrap="square">
            <a:spAutoFit/>
          </a:bodyPr>
          <a:lstStyle/>
          <a:p>
            <a:pPr algn="just"/>
            <a:r>
              <a:rPr lang="ar-IQ" sz="4800" b="1" u="sng" dirty="0">
                <a:latin typeface="Times New Roman"/>
                <a:ea typeface="Times New Roman"/>
                <a:cs typeface="Simplified Arabic"/>
              </a:rPr>
              <a:t>تحليل</a:t>
            </a:r>
            <a:r>
              <a:rPr lang="ar-IQ" sz="4800" b="1" u="sng" dirty="0">
                <a:solidFill>
                  <a:srgbClr val="FF0000"/>
                </a:solidFill>
                <a:latin typeface="Times New Roman"/>
                <a:ea typeface="Times New Roman"/>
                <a:cs typeface="Simplified Arabic"/>
              </a:rPr>
              <a:t> </a:t>
            </a:r>
            <a:r>
              <a:rPr lang="ar-IQ" sz="4800" b="1" u="sng" dirty="0">
                <a:latin typeface="Times New Roman"/>
                <a:ea typeface="Times New Roman"/>
                <a:cs typeface="Simplified Arabic"/>
              </a:rPr>
              <a:t>البيانات</a:t>
            </a:r>
            <a:r>
              <a:rPr lang="ar-IQ" sz="4800" b="1" dirty="0">
                <a:latin typeface="Times New Roman"/>
                <a:ea typeface="Times New Roman"/>
                <a:cs typeface="Simplified Arabic"/>
              </a:rPr>
              <a:t> </a:t>
            </a:r>
            <a:r>
              <a:rPr lang="ar-IQ" sz="4400" b="1" dirty="0">
                <a:latin typeface="Times New Roman"/>
                <a:ea typeface="Times New Roman"/>
                <a:cs typeface="Simplified Arabic"/>
              </a:rPr>
              <a:t>يتم عادة تحليل البيانات احصائيا وفق التصميم المستخدم ومن ثم يتم أجراء مقارنة المتوسطات مع بعضها </a:t>
            </a:r>
            <a:r>
              <a:rPr lang="ar-IQ" sz="4400" b="1" dirty="0" err="1">
                <a:latin typeface="Times New Roman"/>
                <a:ea typeface="Times New Roman"/>
                <a:cs typeface="Simplified Arabic"/>
              </a:rPr>
              <a:t>وأختيار</a:t>
            </a:r>
            <a:r>
              <a:rPr lang="ar-IQ" sz="4400" b="1" dirty="0">
                <a:latin typeface="Times New Roman"/>
                <a:ea typeface="Times New Roman"/>
                <a:cs typeface="Simplified Arabic"/>
              </a:rPr>
              <a:t> افضلها .</a:t>
            </a:r>
            <a:endParaRPr lang="en-US" sz="4400" dirty="0">
              <a:effectLst/>
              <a:latin typeface="Times New Roman"/>
              <a:ea typeface="Times New Roman"/>
            </a:endParaRPr>
          </a:p>
        </p:txBody>
      </p:sp>
    </p:spTree>
    <p:extLst>
      <p:ext uri="{BB962C8B-B14F-4D97-AF65-F5344CB8AC3E}">
        <p14:creationId xmlns:p14="http://schemas.microsoft.com/office/powerpoint/2010/main" val="2676185116"/>
      </p:ext>
    </p:extLst>
  </p:cSld>
  <p:clrMapOvr>
    <a:masterClrMapping/>
  </p:clrMapOvr>
  <p:transition spd="slow">
    <p:wedg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539552" y="166569"/>
            <a:ext cx="8208912" cy="6494085"/>
          </a:xfrm>
          <a:prstGeom prst="rect">
            <a:avLst/>
          </a:prstGeom>
        </p:spPr>
        <p:txBody>
          <a:bodyPr wrap="square">
            <a:spAutoFit/>
          </a:bodyPr>
          <a:lstStyle/>
          <a:p>
            <a:pPr algn="just"/>
            <a:r>
              <a:rPr lang="ar-IQ" sz="2800" b="1" u="sng" dirty="0">
                <a:latin typeface="Times New Roman"/>
                <a:ea typeface="Times New Roman"/>
                <a:cs typeface="Simplified Arabic"/>
              </a:rPr>
              <a:t>تدوين البيانات والسجلات الحقلية </a:t>
            </a:r>
            <a:r>
              <a:rPr lang="ar-IQ" sz="2400" b="1" dirty="0">
                <a:latin typeface="Times New Roman"/>
                <a:ea typeface="Times New Roman"/>
                <a:cs typeface="Simplified Arabic"/>
              </a:rPr>
              <a:t>:-  عندما ينتهي مربي النبات من الحصول على سلالات معينة او سلالات جديدة من برامج التربية يكون هذا المربي قد تعامل مع عدد كبير من البيانات والارقام اثناء سير الدراسة ونتيجتا لكثرة هذه البيانات وطول تجارب التربية والتي قد تصل احيانا الى عشر سنوات فعليه فأن مربي النبات يحتاج الى مجموعه من السجلات الحقلية التي يتم فيها تدوين البيانات خلال البرنامج </a:t>
            </a:r>
            <a:endParaRPr lang="en-US" sz="2400" dirty="0">
              <a:latin typeface="Times New Roman"/>
              <a:ea typeface="Times New Roman"/>
            </a:endParaRPr>
          </a:p>
          <a:p>
            <a:pPr algn="just"/>
            <a:r>
              <a:rPr lang="ar-IQ" sz="2400" b="1" u="sng" dirty="0">
                <a:latin typeface="Times New Roman"/>
                <a:ea typeface="Times New Roman"/>
                <a:cs typeface="Simplified Arabic"/>
              </a:rPr>
              <a:t>وان السجلات تقسم الى عدة انواع منها</a:t>
            </a:r>
            <a:r>
              <a:rPr lang="ar-IQ" sz="2400" b="1" dirty="0">
                <a:latin typeface="Times New Roman"/>
                <a:ea typeface="Times New Roman"/>
                <a:cs typeface="Simplified Arabic"/>
              </a:rPr>
              <a:t> :-</a:t>
            </a:r>
            <a:endParaRPr lang="en-US" sz="2400" dirty="0">
              <a:latin typeface="Times New Roman"/>
              <a:ea typeface="Times New Roman"/>
            </a:endParaRPr>
          </a:p>
          <a:p>
            <a:pPr algn="just"/>
            <a:r>
              <a:rPr lang="ar-IQ" sz="2400" b="1" dirty="0">
                <a:latin typeface="Times New Roman"/>
                <a:ea typeface="Times New Roman"/>
                <a:cs typeface="Simplified Arabic"/>
              </a:rPr>
              <a:t>1- </a:t>
            </a:r>
            <a:r>
              <a:rPr lang="ar-IQ" sz="2800" b="1" u="sng" dirty="0">
                <a:latin typeface="Times New Roman"/>
                <a:ea typeface="Times New Roman"/>
                <a:cs typeface="Simplified Arabic"/>
              </a:rPr>
              <a:t>سجل النسب</a:t>
            </a:r>
            <a:r>
              <a:rPr lang="ar-IQ" sz="2800" b="1" dirty="0">
                <a:latin typeface="Times New Roman"/>
                <a:ea typeface="Times New Roman"/>
                <a:cs typeface="Simplified Arabic"/>
              </a:rPr>
              <a:t> </a:t>
            </a:r>
            <a:r>
              <a:rPr lang="ar-IQ" sz="2400" b="1" dirty="0">
                <a:latin typeface="Times New Roman"/>
                <a:ea typeface="Times New Roman"/>
                <a:cs typeface="Simplified Arabic"/>
              </a:rPr>
              <a:t>:- هو سجل متكامل لجميع المواد النباتية التي استعملت من قبل مربي النبات ان تحوي هذه السجلات على كل النخب والسلالات والهجن وأي مادة وراثية أخرى داخله ضمن برنامج التربية يخصص عادة لكل محصول سجل خاص به ويعطي له رقما يبدأ بالرقم واحد في أول سنة أبتدأ بها العمل وعندما يرقم صنف او سلاله يعطى له اخر رقمين من العام الذي زرع فيه الصنف . فمثلا لو زرعنا سلاله مستوره من دوله ما في أحد الحقول </a:t>
            </a:r>
            <a:r>
              <a:rPr lang="ar-IQ" sz="2400" b="1" dirty="0" err="1">
                <a:latin typeface="Times New Roman"/>
                <a:ea typeface="Times New Roman"/>
                <a:cs typeface="Simplified Arabic"/>
              </a:rPr>
              <a:t>التجريبيه</a:t>
            </a:r>
            <a:r>
              <a:rPr lang="ar-IQ" sz="2400" b="1" dirty="0">
                <a:latin typeface="Times New Roman"/>
                <a:ea typeface="Times New Roman"/>
                <a:cs typeface="Simplified Arabic"/>
              </a:rPr>
              <a:t> لغرض الاختبار عام </a:t>
            </a:r>
            <a:r>
              <a:rPr lang="en-US" sz="2400" b="1" dirty="0">
                <a:latin typeface="Simplified Arabic"/>
                <a:ea typeface="Times New Roman"/>
              </a:rPr>
              <a:t>1991 </a:t>
            </a:r>
            <a:r>
              <a:rPr lang="ar-IQ" sz="2400" b="1" dirty="0">
                <a:latin typeface="Times New Roman"/>
                <a:ea typeface="Times New Roman"/>
                <a:cs typeface="Simplified Arabic"/>
              </a:rPr>
              <a:t>م لأعطيت تلك </a:t>
            </a:r>
            <a:r>
              <a:rPr lang="ar-IQ" sz="2400" b="1" dirty="0" err="1">
                <a:latin typeface="Times New Roman"/>
                <a:ea typeface="Times New Roman"/>
                <a:cs typeface="Simplified Arabic"/>
              </a:rPr>
              <a:t>السلاله</a:t>
            </a:r>
            <a:r>
              <a:rPr lang="ar-IQ" sz="2400" b="1" dirty="0">
                <a:latin typeface="Times New Roman"/>
                <a:ea typeface="Times New Roman"/>
                <a:cs typeface="Simplified Arabic"/>
              </a:rPr>
              <a:t> </a:t>
            </a:r>
            <a:r>
              <a:rPr lang="en-US" sz="2400" b="1" dirty="0">
                <a:latin typeface="Simplified Arabic"/>
                <a:ea typeface="Times New Roman"/>
              </a:rPr>
              <a:t>91</a:t>
            </a:r>
            <a:r>
              <a:rPr lang="ar-IQ" sz="2400" b="1" dirty="0">
                <a:latin typeface="Times New Roman"/>
                <a:ea typeface="Times New Roman"/>
                <a:cs typeface="Simplified Arabic"/>
              </a:rPr>
              <a:t>  والذي يتم وصفه الى السنه ثم يضاف له رقم الخط الذي انتخب منه الصنف او </a:t>
            </a:r>
            <a:r>
              <a:rPr lang="ar-IQ" sz="2400" b="1" dirty="0" err="1">
                <a:latin typeface="Times New Roman"/>
                <a:ea typeface="Times New Roman"/>
                <a:cs typeface="Simplified Arabic"/>
              </a:rPr>
              <a:t>السلاله</a:t>
            </a:r>
            <a:r>
              <a:rPr lang="ar-IQ" sz="2400" b="1" dirty="0">
                <a:latin typeface="Times New Roman"/>
                <a:ea typeface="Times New Roman"/>
                <a:cs typeface="Simplified Arabic"/>
              </a:rPr>
              <a:t>  في الحقل ، فلو كانت تلك </a:t>
            </a:r>
            <a:r>
              <a:rPr lang="ar-IQ" sz="2400" b="1" dirty="0" err="1">
                <a:latin typeface="Times New Roman"/>
                <a:ea typeface="Times New Roman"/>
                <a:cs typeface="Simplified Arabic"/>
              </a:rPr>
              <a:t>السلاله</a:t>
            </a:r>
            <a:r>
              <a:rPr lang="ar-IQ" sz="2400" b="1" dirty="0">
                <a:latin typeface="Times New Roman"/>
                <a:ea typeface="Times New Roman"/>
                <a:cs typeface="Simplified Arabic"/>
              </a:rPr>
              <a:t> انتخبت من الخط رقم </a:t>
            </a:r>
            <a:r>
              <a:rPr lang="en-US" sz="2400" b="1" dirty="0">
                <a:latin typeface="Simplified Arabic"/>
                <a:ea typeface="Times New Roman"/>
              </a:rPr>
              <a:t>12</a:t>
            </a:r>
            <a:r>
              <a:rPr lang="ar-IQ" sz="2400" b="1" dirty="0">
                <a:latin typeface="Times New Roman"/>
                <a:ea typeface="Times New Roman"/>
                <a:cs typeface="Simplified Arabic"/>
              </a:rPr>
              <a:t>  لكان الرقم النهائي </a:t>
            </a:r>
            <a:r>
              <a:rPr lang="ar-IQ" sz="2400" b="1" dirty="0" err="1">
                <a:latin typeface="Times New Roman"/>
                <a:ea typeface="Times New Roman"/>
                <a:cs typeface="Simplified Arabic"/>
              </a:rPr>
              <a:t>للسلاله</a:t>
            </a:r>
            <a:r>
              <a:rPr lang="ar-IQ" sz="2400" b="1" dirty="0">
                <a:latin typeface="Times New Roman"/>
                <a:ea typeface="Times New Roman"/>
                <a:cs typeface="Simplified Arabic"/>
              </a:rPr>
              <a:t> بالشكل التالي :  </a:t>
            </a:r>
            <a:r>
              <a:rPr lang="en-US" sz="2400" b="1" dirty="0">
                <a:latin typeface="Simplified Arabic"/>
                <a:ea typeface="Times New Roman"/>
              </a:rPr>
              <a:t>9112  </a:t>
            </a:r>
            <a:r>
              <a:rPr lang="ar-IQ" sz="2400" b="1" dirty="0">
                <a:latin typeface="Simplified Arabic"/>
                <a:ea typeface="Times New Roman"/>
              </a:rPr>
              <a:t>، كما ويجب ان يحوي هذا السجل اسم الصنف او </a:t>
            </a:r>
            <a:r>
              <a:rPr lang="ar-IQ" sz="2400" b="1" dirty="0" err="1">
                <a:latin typeface="Simplified Arabic"/>
                <a:ea typeface="Times New Roman"/>
              </a:rPr>
              <a:t>السلاله</a:t>
            </a:r>
            <a:r>
              <a:rPr lang="ar-IQ" sz="2400" b="1" dirty="0">
                <a:latin typeface="Simplified Arabic"/>
                <a:ea typeface="Times New Roman"/>
              </a:rPr>
              <a:t>  في اسفل الصفحة .  </a:t>
            </a:r>
            <a:endParaRPr lang="en-US" sz="2400" dirty="0">
              <a:effectLst/>
              <a:latin typeface="Times New Roman"/>
              <a:ea typeface="Times New Roman"/>
            </a:endParaRPr>
          </a:p>
        </p:txBody>
      </p:sp>
    </p:spTree>
    <p:extLst>
      <p:ext uri="{BB962C8B-B14F-4D97-AF65-F5344CB8AC3E}">
        <p14:creationId xmlns:p14="http://schemas.microsoft.com/office/powerpoint/2010/main" val="1376966823"/>
      </p:ext>
    </p:extLst>
  </p:cSld>
  <p:clrMapOvr>
    <a:masterClrMapping/>
  </p:clrMapOvr>
  <p:transition spd="slow">
    <p:wedg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611560" y="1151454"/>
            <a:ext cx="7776864" cy="4955203"/>
          </a:xfrm>
          <a:prstGeom prst="rect">
            <a:avLst/>
          </a:prstGeom>
        </p:spPr>
        <p:txBody>
          <a:bodyPr wrap="square">
            <a:spAutoFit/>
          </a:bodyPr>
          <a:lstStyle/>
          <a:p>
            <a:pPr algn="just"/>
            <a:r>
              <a:rPr lang="ar-IQ" sz="2400" b="1" dirty="0" smtClean="0">
                <a:latin typeface="Times New Roman"/>
                <a:ea typeface="Times New Roman"/>
                <a:cs typeface="Simplified Arabic"/>
              </a:rPr>
              <a:t>2- </a:t>
            </a:r>
            <a:r>
              <a:rPr lang="ar-IQ" sz="2800" b="1" u="sng" dirty="0">
                <a:latin typeface="Times New Roman"/>
                <a:ea typeface="Times New Roman"/>
                <a:cs typeface="Simplified Arabic"/>
              </a:rPr>
              <a:t>سجل المشروع</a:t>
            </a:r>
            <a:r>
              <a:rPr lang="ar-IQ" sz="2800" b="1" dirty="0">
                <a:latin typeface="Times New Roman"/>
                <a:ea typeface="Times New Roman"/>
                <a:cs typeface="Simplified Arabic"/>
              </a:rPr>
              <a:t> </a:t>
            </a:r>
            <a:r>
              <a:rPr lang="ar-IQ" sz="2400" b="1" dirty="0">
                <a:latin typeface="Times New Roman"/>
                <a:ea typeface="Times New Roman"/>
                <a:cs typeface="Simplified Arabic"/>
              </a:rPr>
              <a:t>:-  يجب ان يكون لكل مشروع سجل خاص به ويحوي هذا السجل على رقم خاص واسم خاص لكل مشروع فمثلا عند الشروع بإدخال محصول الذرة الصفراء في برنامج تربية الغرض منه أنتاج سلالات مبكرة فيلاحظ ان سجل المشروع يحتوي على رقم المشروع واسم البرنامج  اذ يدون على الصفحة الاولى من السجل مشروع رقم </a:t>
            </a:r>
            <a:r>
              <a:rPr lang="en-US" sz="2400" b="1" dirty="0">
                <a:latin typeface="Simplified Arabic"/>
                <a:ea typeface="Times New Roman"/>
              </a:rPr>
              <a:t>3</a:t>
            </a:r>
            <a:r>
              <a:rPr lang="ar-IQ" sz="2400" b="1" dirty="0">
                <a:latin typeface="Times New Roman"/>
                <a:ea typeface="Times New Roman"/>
                <a:cs typeface="Simplified Arabic"/>
              </a:rPr>
              <a:t> : انتاج سلالات مبكرة من محصول الذرة الصفراء كما يجب ان يحوي السجل على أهداف المشروع وطريقة العمل لكل موسم من مواسم الزراعة ابتداء  من مرحلة الزراعة وصولا الى مرحلة حفظ البذور الناتجة </a:t>
            </a:r>
            <a:r>
              <a:rPr lang="ar-IQ" sz="2400" b="1" dirty="0" smtClean="0">
                <a:latin typeface="Times New Roman"/>
                <a:ea typeface="Times New Roman"/>
                <a:cs typeface="Simplified Arabic"/>
              </a:rPr>
              <a:t>.</a:t>
            </a:r>
          </a:p>
          <a:p>
            <a:pPr algn="just"/>
            <a:r>
              <a:rPr lang="ar-IQ" sz="2400" b="1" dirty="0" smtClean="0">
                <a:latin typeface="Times New Roman"/>
                <a:ea typeface="Times New Roman"/>
                <a:cs typeface="Simplified Arabic"/>
              </a:rPr>
              <a:t>    </a:t>
            </a:r>
            <a:endParaRPr lang="en-US" sz="2400" dirty="0">
              <a:latin typeface="Times New Roman"/>
              <a:ea typeface="Times New Roman"/>
            </a:endParaRPr>
          </a:p>
          <a:p>
            <a:pPr algn="just"/>
            <a:r>
              <a:rPr lang="ar-IQ" sz="2400" b="1" dirty="0">
                <a:latin typeface="Times New Roman"/>
                <a:ea typeface="Times New Roman"/>
                <a:cs typeface="Simplified Arabic"/>
              </a:rPr>
              <a:t>3- </a:t>
            </a:r>
            <a:r>
              <a:rPr lang="ar-IQ" sz="2400" b="1" u="sng" dirty="0">
                <a:latin typeface="Times New Roman"/>
                <a:ea typeface="Times New Roman"/>
                <a:cs typeface="Simplified Arabic"/>
              </a:rPr>
              <a:t>سجل خطة الزراعة</a:t>
            </a:r>
            <a:r>
              <a:rPr lang="ar-IQ" sz="2400" b="1" dirty="0">
                <a:latin typeface="Times New Roman"/>
                <a:ea typeface="Times New Roman"/>
                <a:cs typeface="Simplified Arabic"/>
              </a:rPr>
              <a:t> </a:t>
            </a:r>
            <a:r>
              <a:rPr lang="ar-IQ" sz="2000" b="1" dirty="0">
                <a:latin typeface="Times New Roman"/>
                <a:ea typeface="Times New Roman"/>
                <a:cs typeface="Simplified Arabic"/>
              </a:rPr>
              <a:t>:-  </a:t>
            </a:r>
            <a:r>
              <a:rPr lang="ar-IQ" sz="2400" b="1" dirty="0">
                <a:latin typeface="Times New Roman"/>
                <a:ea typeface="Times New Roman"/>
                <a:cs typeface="Simplified Arabic"/>
              </a:rPr>
              <a:t>من الضروري تهيئة خطة للزراعة قبل  البدء وقبل تحضير الارض للزراعة اذ تحوي الخطة على نوع التصميم المستخدم وعدد المكررات وحجم الالواح  وطريقة وموعد الزراعة وانواع وكميات الاسمدة المستخدمة وغيرها من عمليات الخدمة التي تجري أثناء التجربة .</a:t>
            </a:r>
            <a:endParaRPr lang="en-US" sz="2400" dirty="0">
              <a:effectLst/>
              <a:latin typeface="Times New Roman"/>
              <a:ea typeface="Times New Roman"/>
            </a:endParaRPr>
          </a:p>
        </p:txBody>
      </p:sp>
    </p:spTree>
    <p:extLst>
      <p:ext uri="{BB962C8B-B14F-4D97-AF65-F5344CB8AC3E}">
        <p14:creationId xmlns:p14="http://schemas.microsoft.com/office/powerpoint/2010/main" val="664018820"/>
      </p:ext>
    </p:extLst>
  </p:cSld>
  <p:clrMapOvr>
    <a:masterClrMapping/>
  </p:clrMapOvr>
  <p:transition spd="slow">
    <p:wedg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467544" y="260648"/>
            <a:ext cx="8136904" cy="5711050"/>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467544" y="1340768"/>
            <a:ext cx="8208912" cy="5139869"/>
          </a:xfrm>
          <a:prstGeom prst="rect">
            <a:avLst/>
          </a:prstGeom>
        </p:spPr>
        <p:txBody>
          <a:bodyPr wrap="square">
            <a:spAutoFit/>
          </a:bodyPr>
          <a:lstStyle/>
          <a:p>
            <a:pPr algn="just"/>
            <a:r>
              <a:rPr lang="ar-IQ" sz="3200" b="1" dirty="0">
                <a:latin typeface="Times New Roman"/>
                <a:ea typeface="Times New Roman"/>
                <a:cs typeface="Simplified Arabic"/>
              </a:rPr>
              <a:t>4- </a:t>
            </a:r>
            <a:r>
              <a:rPr lang="ar-IQ" sz="3600" b="1" u="sng" dirty="0">
                <a:latin typeface="Times New Roman"/>
                <a:ea typeface="Times New Roman"/>
                <a:cs typeface="Simplified Arabic"/>
              </a:rPr>
              <a:t>سجل </a:t>
            </a:r>
            <a:r>
              <a:rPr lang="ar-IQ" sz="3600" b="1" u="sng" dirty="0" err="1">
                <a:latin typeface="Times New Roman"/>
                <a:ea typeface="Times New Roman"/>
                <a:cs typeface="Simplified Arabic"/>
              </a:rPr>
              <a:t>اللقائح</a:t>
            </a:r>
            <a:r>
              <a:rPr lang="ar-IQ" sz="3600" b="1" dirty="0">
                <a:latin typeface="Times New Roman"/>
                <a:ea typeface="Times New Roman"/>
                <a:cs typeface="Simplified Arabic"/>
              </a:rPr>
              <a:t> </a:t>
            </a:r>
            <a:r>
              <a:rPr lang="ar-IQ" sz="3200" b="1" dirty="0">
                <a:latin typeface="Times New Roman"/>
                <a:ea typeface="Times New Roman"/>
                <a:cs typeface="Simplified Arabic"/>
              </a:rPr>
              <a:t>:-  يستعمل سجل خاص لتدوين أرقام </a:t>
            </a:r>
            <a:r>
              <a:rPr lang="ar-IQ" sz="3200" b="1" dirty="0" err="1">
                <a:latin typeface="Times New Roman"/>
                <a:ea typeface="Times New Roman"/>
                <a:cs typeface="Simplified Arabic"/>
              </a:rPr>
              <a:t>اللقائح</a:t>
            </a:r>
            <a:r>
              <a:rPr lang="ar-IQ" sz="3200" b="1" dirty="0">
                <a:latin typeface="Times New Roman"/>
                <a:ea typeface="Times New Roman"/>
                <a:cs typeface="Simplified Arabic"/>
              </a:rPr>
              <a:t> المستعملة في البرنامج كما ويحوي سجل </a:t>
            </a:r>
            <a:r>
              <a:rPr lang="ar-IQ" sz="3200" b="1" dirty="0" err="1">
                <a:latin typeface="Times New Roman"/>
                <a:ea typeface="Times New Roman"/>
                <a:cs typeface="Simplified Arabic"/>
              </a:rPr>
              <a:t>اللقائح</a:t>
            </a:r>
            <a:r>
              <a:rPr lang="ar-IQ" sz="3200" b="1" dirty="0">
                <a:latin typeface="Times New Roman"/>
                <a:ea typeface="Times New Roman"/>
                <a:cs typeface="Simplified Arabic"/>
              </a:rPr>
              <a:t> على عدد البذور المستخدمة وعدد النباتات اللازمة </a:t>
            </a:r>
            <a:r>
              <a:rPr lang="ar-IQ" sz="3200" b="1" dirty="0" err="1">
                <a:latin typeface="Times New Roman"/>
                <a:ea typeface="Times New Roman"/>
                <a:cs typeface="Simplified Arabic"/>
              </a:rPr>
              <a:t>للأستمرار</a:t>
            </a:r>
            <a:r>
              <a:rPr lang="ar-IQ" sz="3200" b="1" dirty="0">
                <a:latin typeface="Times New Roman"/>
                <a:ea typeface="Times New Roman"/>
                <a:cs typeface="Simplified Arabic"/>
              </a:rPr>
              <a:t> البرنامج اضافة الى تدوين الملاحظات الخاصة </a:t>
            </a:r>
            <a:r>
              <a:rPr lang="ar-IQ" sz="3200" b="1" dirty="0" err="1">
                <a:latin typeface="Times New Roman"/>
                <a:ea typeface="Times New Roman"/>
                <a:cs typeface="Simplified Arabic"/>
              </a:rPr>
              <a:t>باللقائح</a:t>
            </a:r>
            <a:r>
              <a:rPr lang="ar-IQ" sz="3200" b="1" dirty="0">
                <a:latin typeface="Times New Roman"/>
                <a:ea typeface="Times New Roman"/>
                <a:cs typeface="Simplified Arabic"/>
              </a:rPr>
              <a:t> في هذا السجل </a:t>
            </a:r>
            <a:r>
              <a:rPr lang="ar-IQ" sz="2800" b="1" dirty="0" smtClean="0">
                <a:latin typeface="Times New Roman"/>
                <a:ea typeface="Times New Roman"/>
                <a:cs typeface="Simplified Arabic"/>
              </a:rPr>
              <a:t>.</a:t>
            </a:r>
          </a:p>
          <a:p>
            <a:pPr algn="just"/>
            <a:endParaRPr lang="en-US" sz="3200" dirty="0">
              <a:latin typeface="Times New Roman"/>
              <a:ea typeface="Times New Roman"/>
            </a:endParaRPr>
          </a:p>
          <a:p>
            <a:pPr algn="just"/>
            <a:r>
              <a:rPr lang="ar-IQ" sz="3200" b="1" dirty="0">
                <a:latin typeface="Times New Roman"/>
                <a:ea typeface="Times New Roman"/>
                <a:cs typeface="Simplified Arabic"/>
              </a:rPr>
              <a:t>5-</a:t>
            </a:r>
            <a:r>
              <a:rPr lang="ar-IQ" sz="3600" b="1" dirty="0">
                <a:latin typeface="Times New Roman"/>
                <a:ea typeface="Times New Roman"/>
                <a:cs typeface="Simplified Arabic"/>
              </a:rPr>
              <a:t> </a:t>
            </a:r>
            <a:r>
              <a:rPr lang="ar-IQ" sz="3600" b="1" u="sng" dirty="0">
                <a:latin typeface="Times New Roman"/>
                <a:ea typeface="Times New Roman"/>
                <a:cs typeface="Simplified Arabic"/>
              </a:rPr>
              <a:t>سجل الحقل</a:t>
            </a:r>
            <a:r>
              <a:rPr lang="ar-IQ" sz="3600" b="1" dirty="0">
                <a:latin typeface="Times New Roman"/>
                <a:ea typeface="Times New Roman"/>
                <a:cs typeface="Simplified Arabic"/>
              </a:rPr>
              <a:t> </a:t>
            </a:r>
            <a:r>
              <a:rPr lang="ar-IQ" sz="3200" b="1" dirty="0">
                <a:latin typeface="Times New Roman"/>
                <a:ea typeface="Times New Roman"/>
                <a:cs typeface="Simplified Arabic"/>
              </a:rPr>
              <a:t>:- يعتبر هذا السجل سجل عام يدون فيه المربي مجموعه من الملاحظات العامة حول سير الدراسة الحقلية اضافة الى تدوين الحالات الشاذة التي يمكن ان تحدث خلال البرنامج .</a:t>
            </a:r>
            <a:endParaRPr lang="en-US" sz="3200" dirty="0">
              <a:effectLst/>
              <a:latin typeface="Times New Roman"/>
              <a:ea typeface="Times New Roman"/>
            </a:endParaRPr>
          </a:p>
        </p:txBody>
      </p:sp>
    </p:spTree>
    <p:extLst>
      <p:ext uri="{BB962C8B-B14F-4D97-AF65-F5344CB8AC3E}">
        <p14:creationId xmlns:p14="http://schemas.microsoft.com/office/powerpoint/2010/main" val="3817222676"/>
      </p:ext>
    </p:extLst>
  </p:cSld>
  <p:clrMapOvr>
    <a:masterClrMapping/>
  </p:clrMapOvr>
  <p:transition spd="slow">
    <p:wedg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pic>
        <p:nvPicPr>
          <p:cNvPr id="2050" name="Picture 2" descr="نتيجة بحث الصور عن صور الزهرة واجزاءها"/>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623404"/>
            <a:ext cx="8496944" cy="63727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6006276"/>
      </p:ext>
    </p:extLst>
  </p:cSld>
  <p:clrMapOvr>
    <a:masterClrMapping/>
  </p:clrMapOvr>
  <p:transition spd="slow">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r>
              <a:rPr lang="ar-IQ" sz="1600" b="1" dirty="0" smtClean="0">
                <a:solidFill>
                  <a:srgbClr val="FFC000"/>
                </a:solidFill>
                <a:latin typeface="Aharoni" pitchFamily="2" charset="-79"/>
              </a:rPr>
              <a:t>3</a:t>
            </a:r>
            <a:endParaRPr lang="ar-SA" sz="1600" b="1" dirty="0">
              <a:solidFill>
                <a:srgbClr val="FFC000"/>
              </a:solidFill>
              <a:latin typeface="Aharoni" pitchFamily="2" charset="-79"/>
            </a:endParaRPr>
          </a:p>
        </p:txBody>
      </p:sp>
      <p:sp>
        <p:nvSpPr>
          <p:cNvPr id="4" name="مستطيل 3"/>
          <p:cNvSpPr/>
          <p:nvPr/>
        </p:nvSpPr>
        <p:spPr>
          <a:xfrm>
            <a:off x="539552" y="1428453"/>
            <a:ext cx="8064896" cy="5324535"/>
          </a:xfrm>
          <a:prstGeom prst="rect">
            <a:avLst/>
          </a:prstGeom>
        </p:spPr>
        <p:txBody>
          <a:bodyPr wrap="square">
            <a:spAutoFit/>
          </a:bodyPr>
          <a:lstStyle/>
          <a:p>
            <a:r>
              <a:rPr lang="ar-SA" sz="3200" b="1" u="sng" dirty="0">
                <a:latin typeface="Times New Roman"/>
                <a:ea typeface="Times New Roman"/>
                <a:cs typeface="Simplified Arabic"/>
              </a:rPr>
              <a:t>أنظمة (أنواع) التكاثر في النبات</a:t>
            </a:r>
            <a:r>
              <a:rPr lang="ar-SA" sz="3200" b="1" dirty="0">
                <a:latin typeface="Times New Roman"/>
                <a:ea typeface="Times New Roman"/>
                <a:cs typeface="Simplified Arabic"/>
              </a:rPr>
              <a:t> </a:t>
            </a:r>
            <a:r>
              <a:rPr lang="ar-SA" sz="2800" b="1" dirty="0">
                <a:latin typeface="Times New Roman"/>
                <a:ea typeface="Times New Roman"/>
                <a:cs typeface="Simplified Arabic"/>
              </a:rPr>
              <a:t>:-</a:t>
            </a:r>
            <a:endParaRPr lang="en-US" sz="2800" dirty="0">
              <a:latin typeface="Times New Roman"/>
              <a:ea typeface="Times New Roman"/>
            </a:endParaRPr>
          </a:p>
          <a:p>
            <a:r>
              <a:rPr lang="ar-SA" sz="2800" b="1" dirty="0">
                <a:latin typeface="Times New Roman"/>
                <a:ea typeface="Times New Roman"/>
                <a:cs typeface="Simplified Arabic"/>
              </a:rPr>
              <a:t>1- </a:t>
            </a:r>
            <a:r>
              <a:rPr lang="ar-SA" sz="2800" b="1" u="sng" dirty="0">
                <a:latin typeface="Times New Roman"/>
                <a:ea typeface="Times New Roman"/>
                <a:cs typeface="Simplified Arabic"/>
              </a:rPr>
              <a:t>التكاثر الجنسي</a:t>
            </a:r>
            <a:r>
              <a:rPr lang="ar-SA" sz="2800" b="1" dirty="0">
                <a:latin typeface="Times New Roman"/>
                <a:ea typeface="Times New Roman"/>
                <a:cs typeface="Simplified Arabic"/>
              </a:rPr>
              <a:t> :- الذي يحصل بواسطة البذور .(ويعتبر هذا </a:t>
            </a:r>
            <a:endParaRPr lang="ar-IQ" sz="2800" b="1" dirty="0" smtClean="0">
              <a:latin typeface="Times New Roman"/>
              <a:ea typeface="Times New Roman"/>
              <a:cs typeface="Simplified Arabic"/>
            </a:endParaRPr>
          </a:p>
          <a:p>
            <a:r>
              <a:rPr lang="ar-IQ" sz="2800" b="1" dirty="0">
                <a:latin typeface="Times New Roman"/>
                <a:ea typeface="Times New Roman"/>
                <a:cs typeface="Simplified Arabic"/>
              </a:rPr>
              <a:t> </a:t>
            </a:r>
            <a:r>
              <a:rPr lang="ar-IQ" sz="2800" b="1" dirty="0" smtClean="0">
                <a:latin typeface="Times New Roman"/>
                <a:ea typeface="Times New Roman"/>
                <a:cs typeface="Simplified Arabic"/>
              </a:rPr>
              <a:t>    </a:t>
            </a:r>
            <a:r>
              <a:rPr lang="ar-SA" sz="2800" b="1" dirty="0" smtClean="0">
                <a:latin typeface="Times New Roman"/>
                <a:ea typeface="Times New Roman"/>
                <a:cs typeface="Simplified Arabic"/>
              </a:rPr>
              <a:t>النوع </a:t>
            </a:r>
            <a:r>
              <a:rPr lang="ar-SA" sz="2800" b="1" dirty="0">
                <a:latin typeface="Times New Roman"/>
                <a:ea typeface="Times New Roman"/>
                <a:cs typeface="Simplified Arabic"/>
              </a:rPr>
              <a:t>من التكاثر هو الاكثر اهمية في دراستنا).</a:t>
            </a:r>
            <a:endParaRPr lang="en-US" sz="2800" dirty="0">
              <a:latin typeface="Times New Roman"/>
              <a:ea typeface="Times New Roman"/>
            </a:endParaRPr>
          </a:p>
          <a:p>
            <a:r>
              <a:rPr lang="ar-SA" sz="2800" b="1" dirty="0">
                <a:latin typeface="Times New Roman"/>
                <a:ea typeface="Times New Roman"/>
                <a:cs typeface="Simplified Arabic"/>
              </a:rPr>
              <a:t>2- </a:t>
            </a:r>
            <a:r>
              <a:rPr lang="ar-SA" sz="2800" b="1" u="sng" dirty="0">
                <a:latin typeface="Times New Roman"/>
                <a:ea typeface="Times New Roman"/>
                <a:cs typeface="Simplified Arabic"/>
              </a:rPr>
              <a:t>التكاثر </a:t>
            </a:r>
            <a:r>
              <a:rPr lang="ar-SA" sz="2800" b="1" u="sng" dirty="0" err="1">
                <a:latin typeface="Times New Roman"/>
                <a:ea typeface="Times New Roman"/>
                <a:cs typeface="Simplified Arabic"/>
              </a:rPr>
              <a:t>اللاجنسي</a:t>
            </a:r>
            <a:r>
              <a:rPr lang="ar-SA" sz="2800" b="1" u="sng" dirty="0">
                <a:latin typeface="Times New Roman"/>
                <a:ea typeface="Times New Roman"/>
                <a:cs typeface="Simplified Arabic"/>
              </a:rPr>
              <a:t> (الخضري)</a:t>
            </a:r>
            <a:r>
              <a:rPr lang="ar-SA" sz="2800" b="1" dirty="0">
                <a:latin typeface="Times New Roman"/>
                <a:ea typeface="Times New Roman"/>
                <a:cs typeface="Simplified Arabic"/>
              </a:rPr>
              <a:t> :-  الذي يحصل بواسطة الابصال و </a:t>
            </a:r>
            <a:endParaRPr lang="ar-IQ" sz="2800" b="1" dirty="0" smtClean="0">
              <a:latin typeface="Times New Roman"/>
              <a:ea typeface="Times New Roman"/>
              <a:cs typeface="Simplified Arabic"/>
            </a:endParaRPr>
          </a:p>
          <a:p>
            <a:r>
              <a:rPr lang="ar-IQ" sz="2800" b="1" dirty="0">
                <a:latin typeface="Times New Roman"/>
                <a:ea typeface="Times New Roman"/>
                <a:cs typeface="Simplified Arabic"/>
              </a:rPr>
              <a:t> </a:t>
            </a:r>
            <a:r>
              <a:rPr lang="ar-IQ" sz="2800" b="1" dirty="0" smtClean="0">
                <a:latin typeface="Times New Roman"/>
                <a:ea typeface="Times New Roman"/>
                <a:cs typeface="Simplified Arabic"/>
              </a:rPr>
              <a:t>    </a:t>
            </a:r>
            <a:r>
              <a:rPr lang="ar-SA" sz="2800" b="1" dirty="0" smtClean="0">
                <a:latin typeface="Times New Roman"/>
                <a:ea typeface="Times New Roman"/>
                <a:cs typeface="Simplified Arabic"/>
              </a:rPr>
              <a:t>الاقلام </a:t>
            </a:r>
            <a:r>
              <a:rPr lang="ar-SA" sz="2800" b="1" dirty="0">
                <a:latin typeface="Times New Roman"/>
                <a:ea typeface="Times New Roman"/>
                <a:cs typeface="Simplified Arabic"/>
              </a:rPr>
              <a:t>و الكرومات .</a:t>
            </a:r>
            <a:endParaRPr lang="en-US" sz="2800" dirty="0">
              <a:latin typeface="Times New Roman"/>
              <a:ea typeface="Times New Roman"/>
            </a:endParaRPr>
          </a:p>
          <a:p>
            <a:r>
              <a:rPr lang="ar-SA" sz="2800" b="1" u="sng" dirty="0">
                <a:latin typeface="Times New Roman"/>
                <a:ea typeface="Times New Roman"/>
                <a:cs typeface="Simplified Arabic"/>
              </a:rPr>
              <a:t>التكاثر الجنسي في نباتات المحاصيل</a:t>
            </a:r>
            <a:r>
              <a:rPr lang="ar-SA" sz="2800" b="1" dirty="0">
                <a:latin typeface="Times New Roman"/>
                <a:ea typeface="Times New Roman"/>
                <a:cs typeface="Simplified Arabic"/>
              </a:rPr>
              <a:t> :- في التكاثر الجنسي نحصل على النسل الناتج من اتحاد </a:t>
            </a:r>
            <a:r>
              <a:rPr lang="ar-SA" sz="2800" b="1" dirty="0" err="1">
                <a:latin typeface="Times New Roman"/>
                <a:ea typeface="Times New Roman"/>
                <a:cs typeface="Simplified Arabic"/>
              </a:rPr>
              <a:t>الكميتات</a:t>
            </a:r>
            <a:r>
              <a:rPr lang="ar-SA" sz="2800" b="1" dirty="0">
                <a:latin typeface="Times New Roman"/>
                <a:ea typeface="Times New Roman"/>
                <a:cs typeface="Simplified Arabic"/>
              </a:rPr>
              <a:t> الذكرية والانثوية ولا يمكن الحصول على مديات واسعة من التباين الوراثي في النباتات الا عن طريق التكاثر الجنسي والتي تعتبر الزهرة العضو الذي يحدث فيه هذه العملية بشكل عام </a:t>
            </a:r>
            <a:r>
              <a:rPr lang="ar-SA" sz="2800" b="1" u="sng" dirty="0">
                <a:latin typeface="Times New Roman"/>
                <a:ea typeface="Times New Roman"/>
                <a:cs typeface="Simplified Arabic"/>
              </a:rPr>
              <a:t>تتكون الزهرة من اربعة اجزاء هي</a:t>
            </a:r>
            <a:r>
              <a:rPr lang="ar-SA" sz="2800" b="1" dirty="0">
                <a:latin typeface="Times New Roman"/>
                <a:ea typeface="Times New Roman"/>
                <a:cs typeface="Simplified Arabic"/>
              </a:rPr>
              <a:t> :- </a:t>
            </a:r>
            <a:endParaRPr lang="ar-IQ" sz="2800" b="1" dirty="0" smtClean="0">
              <a:latin typeface="Times New Roman"/>
              <a:ea typeface="Times New Roman"/>
              <a:cs typeface="Simplified Arabic"/>
            </a:endParaRPr>
          </a:p>
          <a:p>
            <a:r>
              <a:rPr lang="ar-IQ" sz="2800" b="1" dirty="0" smtClean="0">
                <a:latin typeface="Times New Roman"/>
                <a:ea typeface="Times New Roman"/>
                <a:cs typeface="Simplified Arabic"/>
              </a:rPr>
              <a:t>1</a:t>
            </a:r>
            <a:r>
              <a:rPr lang="ar-SA" sz="2800" b="1" dirty="0" smtClean="0">
                <a:latin typeface="Times New Roman"/>
                <a:ea typeface="Times New Roman"/>
                <a:cs typeface="Simplified Arabic"/>
              </a:rPr>
              <a:t>- </a:t>
            </a:r>
            <a:r>
              <a:rPr lang="ar-SA" sz="2800" b="1" dirty="0">
                <a:latin typeface="Times New Roman"/>
                <a:ea typeface="Times New Roman"/>
              </a:rPr>
              <a:t>الكأس </a:t>
            </a:r>
            <a:r>
              <a:rPr lang="en-US" sz="2800" b="1" dirty="0">
                <a:latin typeface="Times New Roman"/>
                <a:ea typeface="Times New Roman"/>
              </a:rPr>
              <a:t>Calyx</a:t>
            </a:r>
            <a:r>
              <a:rPr lang="ar-SA" sz="2800" b="1" dirty="0">
                <a:latin typeface="Times New Roman"/>
                <a:ea typeface="Times New Roman"/>
              </a:rPr>
              <a:t>  2- التويج </a:t>
            </a:r>
            <a:r>
              <a:rPr lang="en-US" sz="2800" b="1" dirty="0">
                <a:latin typeface="Times New Roman"/>
                <a:ea typeface="Times New Roman"/>
              </a:rPr>
              <a:t>Corolla</a:t>
            </a:r>
            <a:r>
              <a:rPr lang="ar-SA" sz="2800" b="1" dirty="0">
                <a:latin typeface="Times New Roman"/>
                <a:ea typeface="Times New Roman"/>
              </a:rPr>
              <a:t> </a:t>
            </a:r>
            <a:endParaRPr lang="ar-IQ" sz="2800" b="1" dirty="0" smtClean="0">
              <a:latin typeface="Times New Roman"/>
              <a:ea typeface="Times New Roman"/>
            </a:endParaRPr>
          </a:p>
          <a:p>
            <a:r>
              <a:rPr lang="ar-IQ" sz="2800" b="1" dirty="0" smtClean="0">
                <a:latin typeface="Times New Roman"/>
                <a:ea typeface="Times New Roman"/>
              </a:rPr>
              <a:t>3</a:t>
            </a:r>
            <a:r>
              <a:rPr lang="ar-SA" sz="2800" b="1" dirty="0" smtClean="0">
                <a:latin typeface="Times New Roman"/>
                <a:ea typeface="Times New Roman"/>
              </a:rPr>
              <a:t>- </a:t>
            </a:r>
            <a:r>
              <a:rPr lang="ar-SA" sz="2800" b="1" dirty="0">
                <a:latin typeface="Times New Roman"/>
                <a:ea typeface="Times New Roman"/>
              </a:rPr>
              <a:t>الاسدية  </a:t>
            </a:r>
            <a:r>
              <a:rPr lang="en-US" sz="2800" b="1" dirty="0" err="1">
                <a:latin typeface="Times New Roman"/>
                <a:ea typeface="Times New Roman"/>
              </a:rPr>
              <a:t>Pistill</a:t>
            </a:r>
            <a:r>
              <a:rPr lang="ar-SA" sz="2800" b="1" dirty="0">
                <a:latin typeface="Times New Roman"/>
                <a:ea typeface="Times New Roman"/>
              </a:rPr>
              <a:t> </a:t>
            </a:r>
            <a:r>
              <a:rPr lang="ar-SA" sz="2800" b="1" dirty="0" smtClean="0">
                <a:latin typeface="Times New Roman"/>
                <a:ea typeface="Times New Roman"/>
              </a:rPr>
              <a:t>4</a:t>
            </a:r>
            <a:r>
              <a:rPr lang="ar-IQ" sz="2800" b="1" dirty="0" smtClean="0">
                <a:latin typeface="Times New Roman"/>
                <a:ea typeface="Times New Roman"/>
              </a:rPr>
              <a:t>-</a:t>
            </a:r>
            <a:r>
              <a:rPr lang="ar-SA" sz="2800" b="1" dirty="0" smtClean="0">
                <a:latin typeface="Times New Roman"/>
                <a:ea typeface="Times New Roman"/>
              </a:rPr>
              <a:t> </a:t>
            </a:r>
            <a:r>
              <a:rPr lang="ar-SA" sz="2800" b="1" dirty="0">
                <a:latin typeface="Times New Roman"/>
                <a:ea typeface="Times New Roman"/>
              </a:rPr>
              <a:t>المدقة </a:t>
            </a:r>
            <a:r>
              <a:rPr lang="en-US" sz="2800" b="1" dirty="0">
                <a:latin typeface="Times New Roman"/>
                <a:ea typeface="Times New Roman"/>
              </a:rPr>
              <a:t>Stamens</a:t>
            </a:r>
            <a:endParaRPr lang="en-US" sz="2800" dirty="0">
              <a:effectLst/>
              <a:latin typeface="Times New Roman"/>
              <a:ea typeface="Times New Roman"/>
            </a:endParaRPr>
          </a:p>
        </p:txBody>
      </p:sp>
    </p:spTree>
    <p:extLst>
      <p:ext uri="{BB962C8B-B14F-4D97-AF65-F5344CB8AC3E}">
        <p14:creationId xmlns:p14="http://schemas.microsoft.com/office/powerpoint/2010/main" val="3641503361"/>
      </p:ext>
    </p:extLst>
  </p:cSld>
  <p:clrMapOvr>
    <a:masterClrMapping/>
  </p:clrMapOvr>
  <p:transition spd="slow">
    <p:wedg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pic>
        <p:nvPicPr>
          <p:cNvPr id="3074" name="Picture 2" descr="نتيجة بحث الصور عن صور الانقسام الاختزالي"/>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4064" y="908720"/>
            <a:ext cx="8014490" cy="3816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7173127"/>
      </p:ext>
    </p:extLst>
  </p:cSld>
  <p:clrMapOvr>
    <a:masterClrMapping/>
  </p:clrMapOvr>
  <p:transition spd="slow">
    <p:wedg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pic>
        <p:nvPicPr>
          <p:cNvPr id="4098" name="Picture 2" descr="نتيجة بحث الصور عن صور الزهرة واجزاءها"/>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832" y="539536"/>
            <a:ext cx="5112568" cy="47068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5359314"/>
      </p:ext>
    </p:extLst>
  </p:cSld>
  <p:clrMapOvr>
    <a:masterClrMapping/>
  </p:clrMapOvr>
  <p:transition spd="slow">
    <p:wedg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Tree>
    <p:extLst>
      <p:ext uri="{BB962C8B-B14F-4D97-AF65-F5344CB8AC3E}">
        <p14:creationId xmlns:p14="http://schemas.microsoft.com/office/powerpoint/2010/main" val="529683639"/>
      </p:ext>
    </p:extLst>
  </p:cSld>
  <p:clrMapOvr>
    <a:masterClrMapping/>
  </p:clrMapOvr>
  <p:transition spd="slow">
    <p:wedg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Tree>
    <p:extLst>
      <p:ext uri="{BB962C8B-B14F-4D97-AF65-F5344CB8AC3E}">
        <p14:creationId xmlns:p14="http://schemas.microsoft.com/office/powerpoint/2010/main" val="3282748503"/>
      </p:ext>
    </p:extLst>
  </p:cSld>
  <p:clrMapOvr>
    <a:masterClrMapping/>
  </p:clrMapOvr>
  <p:transition spd="slow">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323528" y="428179"/>
            <a:ext cx="8568952" cy="5016758"/>
          </a:xfrm>
          <a:prstGeom prst="rect">
            <a:avLst/>
          </a:prstGeom>
        </p:spPr>
        <p:txBody>
          <a:bodyPr wrap="square">
            <a:spAutoFit/>
          </a:bodyPr>
          <a:lstStyle/>
          <a:p>
            <a:r>
              <a:rPr lang="ar-IQ" sz="3200" b="1" u="sng" dirty="0">
                <a:latin typeface="Times New Roman"/>
                <a:ea typeface="Times New Roman"/>
              </a:rPr>
              <a:t>أشكال الازهار</a:t>
            </a:r>
            <a:r>
              <a:rPr lang="ar-IQ" sz="3200" b="1" dirty="0">
                <a:latin typeface="Times New Roman"/>
                <a:ea typeface="Times New Roman"/>
              </a:rPr>
              <a:t> </a:t>
            </a:r>
            <a:r>
              <a:rPr lang="ar-IQ" sz="2400" b="1" dirty="0">
                <a:latin typeface="Times New Roman"/>
                <a:ea typeface="Times New Roman"/>
              </a:rPr>
              <a:t>:- توجد الازهار في النباتات على عدة أشكال هي :-</a:t>
            </a:r>
            <a:endParaRPr lang="en-US" sz="2400" dirty="0">
              <a:latin typeface="Times New Roman"/>
              <a:ea typeface="Times New Roman"/>
            </a:endParaRPr>
          </a:p>
          <a:p>
            <a:r>
              <a:rPr lang="ar-IQ" sz="2400" b="1" dirty="0">
                <a:latin typeface="Times New Roman"/>
                <a:ea typeface="Times New Roman"/>
              </a:rPr>
              <a:t>1- </a:t>
            </a:r>
            <a:r>
              <a:rPr lang="ar-IQ" sz="2400" b="1" u="sng" dirty="0">
                <a:latin typeface="Times New Roman"/>
                <a:ea typeface="Times New Roman"/>
              </a:rPr>
              <a:t>الازهار الكاملة</a:t>
            </a:r>
            <a:r>
              <a:rPr lang="ar-IQ" sz="2400" b="1" dirty="0">
                <a:latin typeface="Times New Roman"/>
                <a:ea typeface="Times New Roman"/>
              </a:rPr>
              <a:t>:- وهي الازهار التي تحتوي على الاعضاء الاساسية (</a:t>
            </a:r>
            <a:r>
              <a:rPr lang="ar-IQ" sz="2400" b="1" dirty="0" smtClean="0">
                <a:latin typeface="Times New Roman"/>
                <a:ea typeface="Times New Roman"/>
              </a:rPr>
              <a:t>الاسدية</a:t>
            </a:r>
          </a:p>
          <a:p>
            <a:r>
              <a:rPr lang="ar-IQ" sz="2400" b="1" dirty="0">
                <a:latin typeface="Times New Roman"/>
                <a:ea typeface="Times New Roman"/>
              </a:rPr>
              <a:t> </a:t>
            </a:r>
            <a:r>
              <a:rPr lang="ar-IQ" sz="2400" b="1" dirty="0" smtClean="0">
                <a:latin typeface="Times New Roman"/>
                <a:ea typeface="Times New Roman"/>
              </a:rPr>
              <a:t>    </a:t>
            </a:r>
            <a:r>
              <a:rPr lang="ar-IQ" sz="2400" b="1" dirty="0" err="1">
                <a:latin typeface="Times New Roman"/>
                <a:ea typeface="Times New Roman"/>
              </a:rPr>
              <a:t>والمدقات</a:t>
            </a:r>
            <a:r>
              <a:rPr lang="ar-IQ" sz="2400" b="1" dirty="0">
                <a:latin typeface="Times New Roman"/>
                <a:ea typeface="Times New Roman"/>
              </a:rPr>
              <a:t> ) والغير اساسية(الثانوية) (الكأس والتويج) مثل </a:t>
            </a:r>
            <a:r>
              <a:rPr lang="ar-IQ" sz="2400" b="1" dirty="0" smtClean="0">
                <a:latin typeface="Times New Roman"/>
                <a:ea typeface="Times New Roman"/>
              </a:rPr>
              <a:t>ازهار </a:t>
            </a:r>
            <a:r>
              <a:rPr lang="ar-IQ" sz="2400" b="1" dirty="0">
                <a:latin typeface="Times New Roman"/>
                <a:ea typeface="Times New Roman"/>
              </a:rPr>
              <a:t>الكتان والقطن </a:t>
            </a:r>
            <a:endParaRPr lang="ar-IQ" sz="2400" b="1" dirty="0" smtClean="0">
              <a:latin typeface="Times New Roman"/>
              <a:ea typeface="Times New Roman"/>
            </a:endParaRPr>
          </a:p>
          <a:p>
            <a:r>
              <a:rPr lang="ar-IQ" sz="2400" b="1" dirty="0">
                <a:latin typeface="Times New Roman"/>
                <a:ea typeface="Times New Roman"/>
              </a:rPr>
              <a:t> </a:t>
            </a:r>
            <a:r>
              <a:rPr lang="ar-IQ" sz="2400" b="1" dirty="0" smtClean="0">
                <a:latin typeface="Times New Roman"/>
                <a:ea typeface="Times New Roman"/>
              </a:rPr>
              <a:t>    </a:t>
            </a:r>
            <a:r>
              <a:rPr lang="ar-IQ" sz="2400" b="1" dirty="0" err="1" smtClean="0">
                <a:latin typeface="Times New Roman"/>
                <a:ea typeface="Times New Roman"/>
              </a:rPr>
              <a:t>والسلجم</a:t>
            </a:r>
            <a:r>
              <a:rPr lang="ar-IQ" sz="2400" b="1" dirty="0" smtClean="0">
                <a:latin typeface="Times New Roman"/>
                <a:ea typeface="Times New Roman"/>
              </a:rPr>
              <a:t> </a:t>
            </a:r>
            <a:r>
              <a:rPr lang="ar-IQ" sz="2400" b="1" dirty="0">
                <a:latin typeface="Times New Roman"/>
                <a:ea typeface="Times New Roman"/>
              </a:rPr>
              <a:t>.</a:t>
            </a:r>
            <a:endParaRPr lang="en-US" sz="2400" dirty="0">
              <a:latin typeface="Times New Roman"/>
              <a:ea typeface="Times New Roman"/>
            </a:endParaRPr>
          </a:p>
          <a:p>
            <a:r>
              <a:rPr lang="ar-IQ" sz="2400" b="1" dirty="0">
                <a:latin typeface="Times New Roman"/>
                <a:ea typeface="Times New Roman"/>
              </a:rPr>
              <a:t>2- </a:t>
            </a:r>
            <a:r>
              <a:rPr lang="ar-IQ" sz="2400" b="1" u="sng" dirty="0">
                <a:latin typeface="Times New Roman"/>
                <a:ea typeface="Times New Roman"/>
              </a:rPr>
              <a:t>الازهار الغير كاملة</a:t>
            </a:r>
            <a:r>
              <a:rPr lang="ar-IQ" sz="2400" b="1" dirty="0">
                <a:latin typeface="Times New Roman"/>
                <a:ea typeface="Times New Roman"/>
              </a:rPr>
              <a:t> :- وهي الازهار التي تحتوي على اعضاء التذكير والتأنيث فقط </a:t>
            </a:r>
            <a:endParaRPr lang="ar-IQ" sz="2400" b="1" dirty="0" smtClean="0">
              <a:latin typeface="Times New Roman"/>
              <a:ea typeface="Times New Roman"/>
            </a:endParaRPr>
          </a:p>
          <a:p>
            <a:r>
              <a:rPr lang="ar-IQ" sz="2400" b="1" dirty="0">
                <a:latin typeface="Times New Roman"/>
                <a:ea typeface="Times New Roman"/>
              </a:rPr>
              <a:t> </a:t>
            </a:r>
            <a:r>
              <a:rPr lang="ar-IQ" sz="2400" b="1" dirty="0" smtClean="0">
                <a:latin typeface="Times New Roman"/>
                <a:ea typeface="Times New Roman"/>
              </a:rPr>
              <a:t>    مثل </a:t>
            </a:r>
            <a:r>
              <a:rPr lang="ar-IQ" sz="2400" b="1" dirty="0">
                <a:latin typeface="Times New Roman"/>
                <a:ea typeface="Times New Roman"/>
              </a:rPr>
              <a:t>ازهار العائلة النجيلية (الحنطة والشعير) </a:t>
            </a:r>
            <a:r>
              <a:rPr lang="ar-IQ" sz="2400" b="1" dirty="0" smtClean="0">
                <a:latin typeface="Times New Roman"/>
                <a:ea typeface="Times New Roman"/>
              </a:rPr>
              <a:t>.</a:t>
            </a:r>
          </a:p>
          <a:p>
            <a:r>
              <a:rPr lang="ar-IQ" sz="2400" b="1" dirty="0" smtClean="0">
                <a:latin typeface="Times New Roman"/>
                <a:ea typeface="Times New Roman"/>
              </a:rPr>
              <a:t>3- </a:t>
            </a:r>
            <a:r>
              <a:rPr lang="ar-IQ" sz="2400" b="1" u="sng" dirty="0">
                <a:latin typeface="Times New Roman"/>
                <a:ea typeface="Times New Roman"/>
              </a:rPr>
              <a:t>الازهار التامة</a:t>
            </a:r>
            <a:r>
              <a:rPr lang="ar-IQ" sz="2400" b="1" dirty="0">
                <a:latin typeface="Times New Roman"/>
                <a:ea typeface="Times New Roman"/>
              </a:rPr>
              <a:t> :- تحتوي على الاعضاء الانثوية والذكرية .</a:t>
            </a:r>
            <a:endParaRPr lang="en-US" sz="2400" dirty="0">
              <a:latin typeface="Times New Roman"/>
              <a:ea typeface="Times New Roman"/>
            </a:endParaRPr>
          </a:p>
          <a:p>
            <a:r>
              <a:rPr lang="ar-IQ" sz="2400" b="1" dirty="0">
                <a:latin typeface="Times New Roman"/>
                <a:ea typeface="Times New Roman"/>
              </a:rPr>
              <a:t>4- </a:t>
            </a:r>
            <a:r>
              <a:rPr lang="ar-IQ" sz="2400" b="1" u="sng" dirty="0">
                <a:latin typeface="Times New Roman"/>
                <a:ea typeface="Times New Roman"/>
              </a:rPr>
              <a:t>الازهار غير التامة</a:t>
            </a:r>
            <a:r>
              <a:rPr lang="ar-IQ" sz="2400" b="1" dirty="0">
                <a:latin typeface="Times New Roman"/>
                <a:ea typeface="Times New Roman"/>
              </a:rPr>
              <a:t>:- تحتوي اما على اعضاء ذكرية او اعضاء انثوية وهذا النوع </a:t>
            </a:r>
            <a:endParaRPr lang="ar-IQ" sz="2400" b="1" dirty="0" smtClean="0">
              <a:latin typeface="Times New Roman"/>
              <a:ea typeface="Times New Roman"/>
            </a:endParaRPr>
          </a:p>
          <a:p>
            <a:r>
              <a:rPr lang="ar-IQ" sz="2400" b="1" dirty="0">
                <a:latin typeface="Times New Roman"/>
                <a:ea typeface="Times New Roman"/>
              </a:rPr>
              <a:t> </a:t>
            </a:r>
            <a:r>
              <a:rPr lang="ar-IQ" sz="2400" b="1" dirty="0" smtClean="0">
                <a:latin typeface="Times New Roman"/>
                <a:ea typeface="Times New Roman"/>
              </a:rPr>
              <a:t>   من </a:t>
            </a:r>
            <a:r>
              <a:rPr lang="ar-IQ" sz="2400" b="1" dirty="0">
                <a:latin typeface="Times New Roman"/>
                <a:ea typeface="Times New Roman"/>
              </a:rPr>
              <a:t>الازهار كما في الذرة البيضاء .</a:t>
            </a:r>
            <a:endParaRPr lang="en-US" sz="2400" dirty="0">
              <a:latin typeface="Times New Roman"/>
              <a:ea typeface="Times New Roman"/>
            </a:endParaRPr>
          </a:p>
          <a:p>
            <a:r>
              <a:rPr lang="ar-IQ" sz="2400" b="1" dirty="0">
                <a:latin typeface="Times New Roman"/>
                <a:ea typeface="Times New Roman"/>
              </a:rPr>
              <a:t>5- </a:t>
            </a:r>
            <a:r>
              <a:rPr lang="ar-IQ" sz="2400" b="1" u="sng" dirty="0">
                <a:latin typeface="Times New Roman"/>
                <a:ea typeface="Times New Roman"/>
              </a:rPr>
              <a:t>الازهار وحيدة الجنس</a:t>
            </a:r>
            <a:r>
              <a:rPr lang="ar-IQ" sz="2400" b="1" dirty="0">
                <a:latin typeface="Times New Roman"/>
                <a:ea typeface="Times New Roman"/>
              </a:rPr>
              <a:t> :- أي يكون هنالك ازهار مذكرة و اخرى مؤنثة مفصولتان </a:t>
            </a:r>
            <a:endParaRPr lang="ar-IQ" sz="2400" b="1" dirty="0" smtClean="0">
              <a:latin typeface="Times New Roman"/>
              <a:ea typeface="Times New Roman"/>
            </a:endParaRPr>
          </a:p>
          <a:p>
            <a:r>
              <a:rPr lang="ar-IQ" sz="2400" b="1" dirty="0">
                <a:latin typeface="Times New Roman"/>
                <a:ea typeface="Times New Roman"/>
              </a:rPr>
              <a:t> </a:t>
            </a:r>
            <a:r>
              <a:rPr lang="ar-IQ" sz="2400" b="1" dirty="0" smtClean="0">
                <a:latin typeface="Times New Roman"/>
                <a:ea typeface="Times New Roman"/>
              </a:rPr>
              <a:t>   عن </a:t>
            </a:r>
            <a:r>
              <a:rPr lang="ar-IQ" sz="2400" b="1" dirty="0">
                <a:latin typeface="Times New Roman"/>
                <a:ea typeface="Times New Roman"/>
              </a:rPr>
              <a:t>بعضهما البعض في محصول معين كما في محصول الذرة الصفراء ، عندما </a:t>
            </a:r>
            <a:endParaRPr lang="ar-IQ" sz="2400" b="1" dirty="0" smtClean="0">
              <a:latin typeface="Times New Roman"/>
              <a:ea typeface="Times New Roman"/>
            </a:endParaRPr>
          </a:p>
          <a:p>
            <a:r>
              <a:rPr lang="ar-IQ" sz="2400" b="1" dirty="0">
                <a:latin typeface="Times New Roman"/>
                <a:ea typeface="Times New Roman"/>
              </a:rPr>
              <a:t> </a:t>
            </a:r>
            <a:r>
              <a:rPr lang="ar-IQ" sz="2400" b="1" dirty="0" smtClean="0">
                <a:latin typeface="Times New Roman"/>
                <a:ea typeface="Times New Roman"/>
              </a:rPr>
              <a:t>   تكون </a:t>
            </a:r>
            <a:r>
              <a:rPr lang="ar-IQ" sz="2400" b="1" dirty="0">
                <a:latin typeface="Times New Roman"/>
                <a:ea typeface="Times New Roman"/>
              </a:rPr>
              <a:t>هذه الازهار على نفس النبات تسمى احادية المسكن او ان الازهار المذكرة </a:t>
            </a:r>
            <a:endParaRPr lang="ar-IQ" sz="2400" b="1" dirty="0" smtClean="0">
              <a:latin typeface="Times New Roman"/>
              <a:ea typeface="Times New Roman"/>
            </a:endParaRPr>
          </a:p>
          <a:p>
            <a:r>
              <a:rPr lang="ar-IQ" sz="2400" b="1" dirty="0">
                <a:latin typeface="Times New Roman"/>
                <a:ea typeface="Times New Roman"/>
              </a:rPr>
              <a:t> </a:t>
            </a:r>
            <a:r>
              <a:rPr lang="ar-IQ" sz="2400" b="1" dirty="0" smtClean="0">
                <a:latin typeface="Times New Roman"/>
                <a:ea typeface="Times New Roman"/>
              </a:rPr>
              <a:t>   او </a:t>
            </a:r>
            <a:r>
              <a:rPr lang="ar-IQ" sz="2400" b="1" dirty="0">
                <a:latin typeface="Times New Roman"/>
                <a:ea typeface="Times New Roman"/>
              </a:rPr>
              <a:t>المؤنثة واقعة على نباتات مختلفة لذلك فأنها ثنائية المسكن كما في ازهار القنب .</a:t>
            </a:r>
            <a:endParaRPr lang="en-US" sz="2400" dirty="0">
              <a:effectLst/>
              <a:latin typeface="Times New Roman"/>
              <a:ea typeface="Times New Roman"/>
            </a:endParaRPr>
          </a:p>
        </p:txBody>
      </p:sp>
    </p:spTree>
    <p:extLst>
      <p:ext uri="{BB962C8B-B14F-4D97-AF65-F5344CB8AC3E}">
        <p14:creationId xmlns:p14="http://schemas.microsoft.com/office/powerpoint/2010/main" val="1985449384"/>
      </p:ext>
    </p:extLst>
  </p:cSld>
  <p:clrMapOvr>
    <a:masterClrMapping/>
  </p:clrMapOvr>
  <p:transition spd="slow">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pPr algn="r"/>
            <a:r>
              <a:rPr lang="ar-IQ" sz="2400" u="sng" dirty="0">
                <a:latin typeface="Times New Roman"/>
                <a:ea typeface="Times New Roman"/>
                <a:cs typeface="Simplified Arabic"/>
              </a:rPr>
              <a:t>تكوين </a:t>
            </a:r>
            <a:r>
              <a:rPr lang="ar-IQ" sz="2400" u="sng" dirty="0" err="1">
                <a:latin typeface="Times New Roman"/>
                <a:ea typeface="Times New Roman"/>
                <a:cs typeface="Simplified Arabic"/>
              </a:rPr>
              <a:t>الكميتات</a:t>
            </a:r>
            <a:r>
              <a:rPr lang="ar-IQ" sz="2400" u="sng" dirty="0">
                <a:latin typeface="Times New Roman"/>
                <a:ea typeface="Times New Roman"/>
                <a:cs typeface="Simplified Arabic"/>
              </a:rPr>
              <a:t> والتلقيح والاخصاب</a:t>
            </a:r>
            <a:r>
              <a:rPr lang="ar-IQ" sz="2400" dirty="0">
                <a:latin typeface="Times New Roman"/>
                <a:ea typeface="Times New Roman"/>
                <a:cs typeface="Simplified Arabic"/>
              </a:rPr>
              <a:t> :-</a:t>
            </a:r>
            <a:endParaRPr lang="en-US" sz="2400" dirty="0">
              <a:latin typeface="Times New Roman"/>
              <a:ea typeface="Times New Roman"/>
            </a:endParaRPr>
          </a:p>
          <a:p>
            <a:pPr algn="r"/>
            <a:r>
              <a:rPr lang="ar-IQ" sz="2400" dirty="0">
                <a:latin typeface="Times New Roman"/>
                <a:ea typeface="Times New Roman"/>
                <a:cs typeface="Simplified Arabic"/>
              </a:rPr>
              <a:t>تحتوي دورة حياة النبات على جيلين متعاقبين هما :-</a:t>
            </a:r>
            <a:endParaRPr lang="en-US" sz="2400" dirty="0">
              <a:latin typeface="Times New Roman"/>
              <a:ea typeface="Times New Roman"/>
            </a:endParaRPr>
          </a:p>
          <a:p>
            <a:pPr algn="r"/>
            <a:r>
              <a:rPr lang="ar-IQ" sz="2400" dirty="0">
                <a:latin typeface="Times New Roman"/>
                <a:ea typeface="Times New Roman"/>
                <a:cs typeface="Simplified Arabic"/>
              </a:rPr>
              <a:t>1- </a:t>
            </a:r>
            <a:r>
              <a:rPr lang="ar-IQ" sz="2400" u="sng" dirty="0">
                <a:latin typeface="Times New Roman"/>
                <a:ea typeface="Times New Roman"/>
                <a:cs typeface="Simplified Arabic"/>
              </a:rPr>
              <a:t>الجيل الجرثومي</a:t>
            </a:r>
            <a:r>
              <a:rPr lang="ar-IQ" sz="2400" dirty="0">
                <a:latin typeface="Times New Roman"/>
                <a:ea typeface="Times New Roman"/>
                <a:cs typeface="Simplified Arabic"/>
              </a:rPr>
              <a:t>  </a:t>
            </a:r>
            <a:r>
              <a:rPr lang="en-US" sz="2400" dirty="0" err="1">
                <a:latin typeface="Times New Roman"/>
                <a:ea typeface="Times New Roman"/>
              </a:rPr>
              <a:t>Sporophytic</a:t>
            </a:r>
            <a:r>
              <a:rPr lang="en-US" sz="2400" dirty="0">
                <a:latin typeface="Times New Roman"/>
                <a:ea typeface="Times New Roman"/>
              </a:rPr>
              <a:t>  generation</a:t>
            </a:r>
            <a:r>
              <a:rPr lang="en-US" sz="2400" dirty="0">
                <a:latin typeface="Simplified Arabic"/>
                <a:ea typeface="Times New Roman"/>
              </a:rPr>
              <a:t> </a:t>
            </a:r>
            <a:endParaRPr lang="en-US" sz="2400" dirty="0">
              <a:latin typeface="Times New Roman"/>
              <a:ea typeface="Times New Roman"/>
            </a:endParaRPr>
          </a:p>
          <a:p>
            <a:pPr algn="just"/>
            <a:r>
              <a:rPr lang="ar-IQ" sz="2400" dirty="0">
                <a:latin typeface="Times New Roman"/>
                <a:ea typeface="Times New Roman"/>
                <a:cs typeface="Simplified Arabic"/>
              </a:rPr>
              <a:t>  </a:t>
            </a:r>
            <a:r>
              <a:rPr lang="ar-IQ" sz="2400" dirty="0" smtClean="0">
                <a:latin typeface="Times New Roman"/>
                <a:ea typeface="Times New Roman"/>
                <a:cs typeface="Simplified Arabic"/>
              </a:rPr>
              <a:t>يمثل </a:t>
            </a:r>
            <a:r>
              <a:rPr lang="ar-IQ" sz="2400" dirty="0">
                <a:latin typeface="Times New Roman"/>
                <a:ea typeface="Times New Roman"/>
                <a:cs typeface="Simplified Arabic"/>
              </a:rPr>
              <a:t>هذا الجيل في النباتات الراقية معظم دورة حياتها و يبدأ بتكوين (</a:t>
            </a:r>
            <a:r>
              <a:rPr lang="ar-IQ" sz="2400" dirty="0" err="1">
                <a:latin typeface="Times New Roman"/>
                <a:ea typeface="Times New Roman"/>
                <a:cs typeface="Simplified Arabic"/>
              </a:rPr>
              <a:t>الزايكوت</a:t>
            </a:r>
            <a:r>
              <a:rPr lang="ar-IQ" sz="2400" dirty="0">
                <a:latin typeface="Times New Roman"/>
                <a:ea typeface="Times New Roman"/>
                <a:cs typeface="Simplified Arabic"/>
              </a:rPr>
              <a:t>) البيضة المخصبة  عند الاخصاب (اخصاب البيضة)ثم الجنين فالبذرة والتي بعد انباتها سوف تعطي </a:t>
            </a:r>
            <a:r>
              <a:rPr lang="ar-IQ" sz="2400" dirty="0" err="1">
                <a:latin typeface="Times New Roman"/>
                <a:ea typeface="Times New Roman"/>
                <a:cs typeface="Simplified Arabic"/>
              </a:rPr>
              <a:t>بادرات</a:t>
            </a:r>
            <a:r>
              <a:rPr lang="ar-IQ" sz="2400" dirty="0">
                <a:latin typeface="Times New Roman"/>
                <a:ea typeface="Times New Roman"/>
                <a:cs typeface="Simplified Arabic"/>
              </a:rPr>
              <a:t> تستمر بالنمو حتى يصل النبات الى دور البلوغ  وهنا تكون الخلايا حاوية على العدد الاصلي من الكروموسومات ( ثنائية المجموعة </a:t>
            </a:r>
            <a:r>
              <a:rPr lang="ar-IQ" sz="2400" dirty="0" err="1">
                <a:latin typeface="Times New Roman"/>
                <a:ea typeface="Times New Roman"/>
                <a:cs typeface="Simplified Arabic"/>
              </a:rPr>
              <a:t>الكروموسومية</a:t>
            </a:r>
            <a:r>
              <a:rPr lang="ar-IQ" sz="2400" dirty="0">
                <a:latin typeface="Times New Roman"/>
                <a:ea typeface="Times New Roman"/>
                <a:cs typeface="Simplified Arabic"/>
              </a:rPr>
              <a:t> ) (</a:t>
            </a:r>
            <a:r>
              <a:rPr lang="en-US" sz="2400" dirty="0">
                <a:latin typeface="Simplified Arabic"/>
                <a:ea typeface="Times New Roman"/>
              </a:rPr>
              <a:t>2n</a:t>
            </a:r>
            <a:r>
              <a:rPr lang="ar-IQ" sz="2400" dirty="0">
                <a:latin typeface="Times New Roman"/>
                <a:ea typeface="Times New Roman"/>
                <a:cs typeface="Simplified Arabic"/>
              </a:rPr>
              <a:t>). </a:t>
            </a:r>
            <a:endParaRPr lang="en-US" sz="2400" dirty="0">
              <a:latin typeface="Times New Roman"/>
              <a:ea typeface="Times New Roman"/>
            </a:endParaRPr>
          </a:p>
          <a:p>
            <a:pPr algn="r"/>
            <a:r>
              <a:rPr lang="ar-IQ" sz="2400" dirty="0">
                <a:latin typeface="Times New Roman"/>
                <a:ea typeface="Times New Roman"/>
                <a:cs typeface="Simplified Arabic"/>
              </a:rPr>
              <a:t>2- </a:t>
            </a:r>
            <a:r>
              <a:rPr lang="ar-IQ" sz="2400" u="sng" dirty="0">
                <a:latin typeface="Times New Roman"/>
                <a:ea typeface="Times New Roman"/>
                <a:cs typeface="Simplified Arabic"/>
              </a:rPr>
              <a:t>الجيل </a:t>
            </a:r>
            <a:r>
              <a:rPr lang="ar-IQ" sz="2400" u="sng" dirty="0" err="1">
                <a:latin typeface="Times New Roman"/>
                <a:ea typeface="Times New Roman"/>
                <a:cs typeface="Simplified Arabic"/>
              </a:rPr>
              <a:t>الكميتي</a:t>
            </a:r>
            <a:r>
              <a:rPr lang="ar-IQ" sz="2400" dirty="0">
                <a:latin typeface="Times New Roman"/>
                <a:ea typeface="Times New Roman"/>
                <a:cs typeface="Simplified Arabic"/>
              </a:rPr>
              <a:t>  </a:t>
            </a:r>
            <a:r>
              <a:rPr lang="en-US" sz="2400" dirty="0" err="1">
                <a:latin typeface="Times New Roman"/>
                <a:ea typeface="Times New Roman"/>
              </a:rPr>
              <a:t>Gameto</a:t>
            </a:r>
            <a:r>
              <a:rPr lang="en-US" sz="2400" dirty="0">
                <a:latin typeface="Times New Roman"/>
                <a:ea typeface="Times New Roman"/>
              </a:rPr>
              <a:t> </a:t>
            </a:r>
            <a:r>
              <a:rPr lang="en-US" sz="2400" dirty="0" err="1">
                <a:latin typeface="Times New Roman"/>
                <a:ea typeface="Times New Roman"/>
              </a:rPr>
              <a:t>phytic</a:t>
            </a:r>
            <a:r>
              <a:rPr lang="en-US" sz="2400" dirty="0">
                <a:latin typeface="Times New Roman"/>
                <a:ea typeface="Times New Roman"/>
              </a:rPr>
              <a:t> gene</a:t>
            </a:r>
          </a:p>
          <a:p>
            <a:pPr algn="just"/>
            <a:r>
              <a:rPr lang="ar-IQ" sz="2400" dirty="0">
                <a:latin typeface="Times New Roman"/>
                <a:ea typeface="Times New Roman"/>
                <a:cs typeface="Simplified Arabic"/>
              </a:rPr>
              <a:t>   هذا الجيل يكون غير واضح ويستغرق وقتا قصيرا في دورة حياة النباتات الراقية وتكون الخلايا حاوية على نصف العدد الاصلي من الكروموسومات(احادية المجموعة </a:t>
            </a:r>
            <a:r>
              <a:rPr lang="ar-IQ" sz="2400" dirty="0" err="1">
                <a:latin typeface="Times New Roman"/>
                <a:ea typeface="Times New Roman"/>
                <a:cs typeface="Simplified Arabic"/>
              </a:rPr>
              <a:t>الكروموسومية</a:t>
            </a:r>
            <a:r>
              <a:rPr lang="ar-IQ" sz="2400" dirty="0">
                <a:latin typeface="Times New Roman"/>
                <a:ea typeface="Times New Roman"/>
                <a:cs typeface="Simplified Arabic"/>
              </a:rPr>
              <a:t>  ) (</a:t>
            </a:r>
            <a:r>
              <a:rPr lang="en-US" sz="2400" dirty="0">
                <a:latin typeface="Simplified Arabic"/>
                <a:ea typeface="Times New Roman"/>
              </a:rPr>
              <a:t>1n</a:t>
            </a:r>
            <a:r>
              <a:rPr lang="ar-IQ" sz="2400" dirty="0">
                <a:latin typeface="Times New Roman"/>
                <a:ea typeface="Times New Roman"/>
                <a:cs typeface="Simplified Arabic"/>
              </a:rPr>
              <a:t>) . وخلال تكوين </a:t>
            </a:r>
            <a:r>
              <a:rPr lang="ar-IQ" sz="2400" dirty="0" err="1">
                <a:latin typeface="Times New Roman"/>
                <a:ea typeface="Times New Roman"/>
                <a:cs typeface="Simplified Arabic"/>
              </a:rPr>
              <a:t>الكمياتات</a:t>
            </a:r>
            <a:r>
              <a:rPr lang="ar-IQ" sz="2400" dirty="0">
                <a:latin typeface="Times New Roman"/>
                <a:ea typeface="Times New Roman"/>
                <a:cs typeface="Simplified Arabic"/>
              </a:rPr>
              <a:t> يشترك جهازان اساسيان هما : </a:t>
            </a:r>
            <a:endParaRPr lang="en-US" sz="2400" dirty="0">
              <a:latin typeface="Times New Roman"/>
              <a:ea typeface="Times New Roman"/>
            </a:endParaRPr>
          </a:p>
          <a:p>
            <a:pPr algn="r"/>
            <a:r>
              <a:rPr lang="ar-IQ" sz="2400" dirty="0">
                <a:latin typeface="Times New Roman"/>
                <a:ea typeface="Times New Roman"/>
                <a:cs typeface="Simplified Arabic"/>
              </a:rPr>
              <a:t>1- </a:t>
            </a:r>
            <a:r>
              <a:rPr lang="ar-IQ" sz="2400" u="sng" dirty="0">
                <a:latin typeface="Times New Roman"/>
                <a:ea typeface="Times New Roman"/>
                <a:cs typeface="Simplified Arabic"/>
              </a:rPr>
              <a:t>الجهاز </a:t>
            </a:r>
            <a:r>
              <a:rPr lang="ar-IQ" sz="2400" u="sng" dirty="0" err="1">
                <a:latin typeface="Times New Roman"/>
                <a:ea typeface="Times New Roman"/>
                <a:cs typeface="Simplified Arabic"/>
              </a:rPr>
              <a:t>الكميتي</a:t>
            </a:r>
            <a:r>
              <a:rPr lang="ar-IQ" sz="2400" u="sng" dirty="0">
                <a:latin typeface="Times New Roman"/>
                <a:ea typeface="Times New Roman"/>
                <a:cs typeface="Simplified Arabic"/>
              </a:rPr>
              <a:t> الذكري</a:t>
            </a:r>
            <a:r>
              <a:rPr lang="ar-IQ" sz="2400" dirty="0">
                <a:latin typeface="Times New Roman"/>
                <a:ea typeface="Times New Roman"/>
                <a:cs typeface="Simplified Arabic"/>
              </a:rPr>
              <a:t> </a:t>
            </a:r>
            <a:r>
              <a:rPr lang="ar-IQ" sz="2400" dirty="0" smtClean="0">
                <a:latin typeface="Times New Roman"/>
                <a:ea typeface="Times New Roman"/>
                <a:cs typeface="Simplified Arabic"/>
              </a:rPr>
              <a:t>       </a:t>
            </a:r>
            <a:r>
              <a:rPr lang="en-US" sz="2400" dirty="0" smtClean="0">
                <a:latin typeface="Times New Roman"/>
                <a:ea typeface="Times New Roman"/>
              </a:rPr>
              <a:t>Male  </a:t>
            </a:r>
            <a:r>
              <a:rPr lang="en-US" sz="2400" dirty="0">
                <a:latin typeface="Times New Roman"/>
                <a:ea typeface="Times New Roman"/>
              </a:rPr>
              <a:t>gametophyte</a:t>
            </a:r>
          </a:p>
          <a:p>
            <a:pPr algn="r"/>
            <a:r>
              <a:rPr lang="ar-IQ" sz="2400" dirty="0">
                <a:latin typeface="Times New Roman"/>
                <a:ea typeface="Times New Roman"/>
                <a:cs typeface="Simplified Arabic"/>
              </a:rPr>
              <a:t>2- </a:t>
            </a:r>
            <a:r>
              <a:rPr lang="ar-IQ" sz="2400" u="sng" dirty="0">
                <a:latin typeface="Times New Roman"/>
                <a:ea typeface="Times New Roman"/>
                <a:cs typeface="Simplified Arabic"/>
              </a:rPr>
              <a:t>الجهاز </a:t>
            </a:r>
            <a:r>
              <a:rPr lang="ar-IQ" sz="2400" u="sng" dirty="0" err="1">
                <a:latin typeface="Times New Roman"/>
                <a:ea typeface="Times New Roman"/>
                <a:cs typeface="Simplified Arabic"/>
              </a:rPr>
              <a:t>الكميتي</a:t>
            </a:r>
            <a:r>
              <a:rPr lang="ar-IQ" sz="2400" u="sng" dirty="0">
                <a:latin typeface="Times New Roman"/>
                <a:ea typeface="Times New Roman"/>
                <a:cs typeface="Simplified Arabic"/>
              </a:rPr>
              <a:t> </a:t>
            </a:r>
            <a:r>
              <a:rPr lang="ar-IQ" sz="2400" u="sng" dirty="0" smtClean="0">
                <a:latin typeface="Times New Roman"/>
                <a:ea typeface="Times New Roman"/>
              </a:rPr>
              <a:t>الانثوي</a:t>
            </a:r>
            <a:r>
              <a:rPr lang="en-US" sz="2400" dirty="0" smtClean="0">
                <a:latin typeface="Times New Roman"/>
                <a:ea typeface="Times New Roman"/>
              </a:rPr>
              <a:t>Female  </a:t>
            </a:r>
            <a:r>
              <a:rPr lang="en-US" sz="2400" dirty="0">
                <a:latin typeface="Times New Roman"/>
                <a:ea typeface="Times New Roman"/>
              </a:rPr>
              <a:t>gametophyte</a:t>
            </a:r>
            <a:r>
              <a:rPr lang="en-US" sz="2400" dirty="0">
                <a:latin typeface="Simplified Arabic"/>
                <a:ea typeface="Times New Roman"/>
              </a:rPr>
              <a:t>   </a:t>
            </a:r>
            <a:endParaRPr lang="en-US" sz="2400" dirty="0">
              <a:effectLst/>
              <a:latin typeface="Times New Roman"/>
              <a:ea typeface="Times New Roman"/>
            </a:endParaRPr>
          </a:p>
        </p:txBody>
      </p:sp>
    </p:spTree>
    <p:extLst>
      <p:ext uri="{BB962C8B-B14F-4D97-AF65-F5344CB8AC3E}">
        <p14:creationId xmlns:p14="http://schemas.microsoft.com/office/powerpoint/2010/main" val="3278818388"/>
      </p:ext>
    </p:extLst>
  </p:cSld>
  <p:clrMapOvr>
    <a:masterClrMapping/>
  </p:clrMapOvr>
  <p:transition spd="slow">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395536" y="1074510"/>
            <a:ext cx="8352928" cy="4832092"/>
          </a:xfrm>
          <a:prstGeom prst="rect">
            <a:avLst/>
          </a:prstGeom>
        </p:spPr>
        <p:txBody>
          <a:bodyPr wrap="square">
            <a:spAutoFit/>
          </a:bodyPr>
          <a:lstStyle/>
          <a:p>
            <a:pPr algn="just"/>
            <a:r>
              <a:rPr lang="ar-IQ" sz="2800" b="1" u="sng" dirty="0">
                <a:latin typeface="Times New Roman"/>
                <a:ea typeface="Times New Roman"/>
                <a:cs typeface="Simplified Arabic"/>
              </a:rPr>
              <a:t>تكنولوجيا التهجين</a:t>
            </a:r>
            <a:r>
              <a:rPr lang="ar-IQ" sz="2800" b="1" dirty="0">
                <a:latin typeface="Times New Roman"/>
                <a:ea typeface="Times New Roman"/>
                <a:cs typeface="Simplified Arabic"/>
              </a:rPr>
              <a:t> </a:t>
            </a:r>
            <a:r>
              <a:rPr lang="ar-IQ" sz="2400" b="1" dirty="0">
                <a:latin typeface="Times New Roman"/>
                <a:ea typeface="Times New Roman"/>
                <a:cs typeface="Simplified Arabic"/>
              </a:rPr>
              <a:t>:- لأجل أجراء عملية التهجين يجب القيام بمجموعة من الخطوات الهامة مثل </a:t>
            </a:r>
            <a:r>
              <a:rPr lang="ar-IQ" sz="2400" b="1" u="sng" dirty="0">
                <a:latin typeface="Times New Roman"/>
                <a:ea typeface="Times New Roman"/>
                <a:cs typeface="Simplified Arabic"/>
              </a:rPr>
              <a:t>تغطية الزهرة قبل</a:t>
            </a:r>
            <a:r>
              <a:rPr lang="ar-IQ" sz="2400" b="1" dirty="0">
                <a:latin typeface="Times New Roman"/>
                <a:ea typeface="Times New Roman"/>
                <a:cs typeface="Simplified Arabic"/>
              </a:rPr>
              <a:t> أجراء عملية التهجين بأكياس </a:t>
            </a:r>
            <a:r>
              <a:rPr lang="ar-IQ" sz="2400" b="1" dirty="0" err="1">
                <a:latin typeface="Times New Roman"/>
                <a:ea typeface="Times New Roman"/>
                <a:cs typeface="Simplified Arabic"/>
              </a:rPr>
              <a:t>شفافه</a:t>
            </a:r>
            <a:r>
              <a:rPr lang="ar-IQ" sz="2400" b="1" dirty="0">
                <a:latin typeface="Times New Roman"/>
                <a:ea typeface="Times New Roman"/>
                <a:cs typeface="Simplified Arabic"/>
              </a:rPr>
              <a:t> او سمراء لمنع تلوثها بحبوب لقاح غريبه ثم اجراء </a:t>
            </a:r>
            <a:r>
              <a:rPr lang="ar-IQ" sz="2400" b="1" u="sng" dirty="0">
                <a:latin typeface="Times New Roman"/>
                <a:ea typeface="Times New Roman"/>
                <a:cs typeface="Simplified Arabic"/>
              </a:rPr>
              <a:t>عملية الخصي او التأنيث</a:t>
            </a:r>
            <a:r>
              <a:rPr lang="ar-IQ" sz="2400" b="1" dirty="0">
                <a:latin typeface="Times New Roman"/>
                <a:ea typeface="Times New Roman"/>
                <a:cs typeface="Simplified Arabic"/>
              </a:rPr>
              <a:t> </a:t>
            </a:r>
            <a:r>
              <a:rPr lang="en-US" sz="2800" b="1" dirty="0">
                <a:latin typeface="Times New Roman"/>
                <a:ea typeface="Times New Roman"/>
              </a:rPr>
              <a:t>Emasculation</a:t>
            </a:r>
            <a:r>
              <a:rPr lang="en-US" sz="2800" b="1" dirty="0">
                <a:latin typeface="Simplified Arabic"/>
                <a:ea typeface="Times New Roman"/>
              </a:rPr>
              <a:t> </a:t>
            </a:r>
            <a:r>
              <a:rPr lang="ar-IQ" sz="2400" b="1" dirty="0">
                <a:latin typeface="Times New Roman"/>
                <a:ea typeface="Times New Roman"/>
                <a:cs typeface="Simplified Arabic"/>
              </a:rPr>
              <a:t> ويقصد بها ازالة الاعضاء المذكرة من النورة الزهرية وتتم هذه العملية بعدة طرق منها استخدام الايدي مباشرة او استخدام المقص وكذلك يمكن استخدام ماء حار تتراوح حرارته ما بين (40-45 </a:t>
            </a:r>
            <a:r>
              <a:rPr lang="ar-IQ" sz="2400" b="1" dirty="0">
                <a:latin typeface="Times New Roman"/>
                <a:ea typeface="Times New Roman"/>
                <a:cs typeface="Arial"/>
              </a:rPr>
              <a:t>˚</a:t>
            </a:r>
            <a:r>
              <a:rPr lang="ar-IQ" sz="2400" b="1" dirty="0">
                <a:latin typeface="Times New Roman"/>
                <a:ea typeface="Times New Roman"/>
                <a:cs typeface="Simplified Arabic"/>
              </a:rPr>
              <a:t> م ) اذ يتم غطس النورات الزهرية بهذا الماء وتكون هذ العملية كفيلة بقتل حبوب اللقاح او يمكن استخدام الماء البارد بدلا من الماء الحار ثم بعد هذه العملية تتم عملية التهجين بنقل حبوب اللقاح من النباتات ذات الصفات الرغوبة .</a:t>
            </a:r>
            <a:r>
              <a:rPr lang="ar-IQ" sz="2400" b="1" u="sng" dirty="0">
                <a:latin typeface="Times New Roman"/>
                <a:ea typeface="Times New Roman"/>
                <a:cs typeface="Simplified Arabic"/>
              </a:rPr>
              <a:t>   </a:t>
            </a:r>
            <a:endParaRPr lang="en-US" sz="2400" dirty="0">
              <a:latin typeface="Times New Roman"/>
              <a:ea typeface="Times New Roman"/>
            </a:endParaRPr>
          </a:p>
          <a:p>
            <a:r>
              <a:rPr lang="ar-IQ" sz="2800" b="1" dirty="0">
                <a:latin typeface="Times New Roman"/>
                <a:ea typeface="Times New Roman"/>
                <a:cs typeface="Arial"/>
              </a:rPr>
              <a:t>◄</a:t>
            </a:r>
            <a:r>
              <a:rPr lang="ar-IQ" sz="2800" b="1" dirty="0">
                <a:latin typeface="Times New Roman"/>
                <a:ea typeface="Times New Roman"/>
                <a:cs typeface="Simplified Arabic"/>
              </a:rPr>
              <a:t>نواة مولدة (س) + نواة البيضة (س)= 2 س بيضة مخصبة(</a:t>
            </a:r>
            <a:r>
              <a:rPr lang="ar-IQ" sz="2800" b="1" dirty="0" err="1">
                <a:latin typeface="Times New Roman"/>
                <a:ea typeface="Times New Roman"/>
                <a:cs typeface="Simplified Arabic"/>
              </a:rPr>
              <a:t>الزيكوت</a:t>
            </a:r>
            <a:r>
              <a:rPr lang="en-US" sz="2800" b="1" dirty="0">
                <a:latin typeface="Simplified Arabic"/>
                <a:ea typeface="Times New Roman"/>
              </a:rPr>
              <a:t>Zygote(</a:t>
            </a:r>
            <a:endParaRPr lang="en-US" sz="2400" dirty="0">
              <a:latin typeface="Times New Roman"/>
              <a:ea typeface="Times New Roman"/>
            </a:endParaRPr>
          </a:p>
          <a:p>
            <a:r>
              <a:rPr lang="ar-IQ" sz="2800" b="1" dirty="0">
                <a:latin typeface="Times New Roman"/>
                <a:ea typeface="Times New Roman"/>
                <a:cs typeface="Arial"/>
              </a:rPr>
              <a:t>◄</a:t>
            </a:r>
            <a:r>
              <a:rPr lang="ar-IQ" sz="2800" b="1" dirty="0">
                <a:latin typeface="Times New Roman"/>
                <a:ea typeface="Times New Roman"/>
                <a:cs typeface="Simplified Arabic"/>
              </a:rPr>
              <a:t> نواة مولدة (2س) + نواتين قطبيتين= 3 س  السويداء </a:t>
            </a:r>
            <a:endParaRPr lang="en-US" sz="2400" dirty="0">
              <a:effectLst/>
              <a:latin typeface="Times New Roman"/>
              <a:ea typeface="Times New Roman"/>
            </a:endParaRPr>
          </a:p>
        </p:txBody>
      </p:sp>
    </p:spTree>
    <p:extLst>
      <p:ext uri="{BB962C8B-B14F-4D97-AF65-F5344CB8AC3E}">
        <p14:creationId xmlns:p14="http://schemas.microsoft.com/office/powerpoint/2010/main" val="2957572272"/>
      </p:ext>
    </p:extLst>
  </p:cSld>
  <p:clrMapOvr>
    <a:masterClrMapping/>
  </p:clrMapOvr>
  <p:transition spd="slow">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rtl="1"/>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ar-IQ" sz="2800" dirty="0" smtClean="0"/>
              <a:t/>
            </a:r>
            <a:br>
              <a:rPr lang="ar-IQ" sz="2800" dirty="0" smtClean="0"/>
            </a:br>
            <a:r>
              <a:rPr lang="en-US" sz="2800" dirty="0" smtClean="0"/>
              <a:t/>
            </a:r>
            <a:br>
              <a:rPr lang="en-US" sz="2800" dirty="0" smtClean="0"/>
            </a:br>
            <a:r>
              <a:rPr lang="ar-IQ" sz="2800" dirty="0" smtClean="0"/>
              <a:t> </a:t>
            </a:r>
            <a:r>
              <a:rPr lang="en-US" sz="2800" dirty="0" smtClean="0"/>
              <a:t/>
            </a:r>
            <a:br>
              <a:rPr lang="en-US" sz="2800" dirty="0" smtClean="0"/>
            </a:br>
            <a:endParaRPr lang="ar-SA" sz="2800" dirty="0"/>
          </a:p>
        </p:txBody>
      </p:sp>
      <p:sp>
        <p:nvSpPr>
          <p:cNvPr id="3" name="عنوان فرعي 2"/>
          <p:cNvSpPr>
            <a:spLocks noGrp="1"/>
          </p:cNvSpPr>
          <p:nvPr>
            <p:ph type="subTitle" idx="1"/>
          </p:nvPr>
        </p:nvSpPr>
        <p:spPr>
          <a:xfrm>
            <a:off x="533400" y="428604"/>
            <a:ext cx="8182004" cy="6215106"/>
          </a:xfrm>
        </p:spPr>
        <p:txBody>
          <a:bodyPr>
            <a:normAutofit/>
          </a:bodyPr>
          <a:lstStyle/>
          <a:p>
            <a:endParaRPr lang="ar-IQ" sz="1600" b="1" dirty="0" smtClean="0">
              <a:solidFill>
                <a:srgbClr val="FFC000"/>
              </a:solidFill>
              <a:latin typeface="Aharoni" pitchFamily="2" charset="-79"/>
            </a:endParaRPr>
          </a:p>
          <a:p>
            <a:endParaRPr lang="ar-IQ" sz="1600" b="1" dirty="0" smtClean="0">
              <a:solidFill>
                <a:srgbClr val="FFC000"/>
              </a:solidFill>
              <a:latin typeface="Aharoni" pitchFamily="2" charset="-79"/>
            </a:endParaRPr>
          </a:p>
          <a:p>
            <a:endParaRPr lang="ar-SA" sz="1600" b="1" dirty="0">
              <a:solidFill>
                <a:srgbClr val="FFC000"/>
              </a:solidFill>
              <a:latin typeface="Aharoni" pitchFamily="2" charset="-79"/>
            </a:endParaRPr>
          </a:p>
        </p:txBody>
      </p:sp>
      <p:sp>
        <p:nvSpPr>
          <p:cNvPr id="4" name="مستطيل 3"/>
          <p:cNvSpPr/>
          <p:nvPr/>
        </p:nvSpPr>
        <p:spPr>
          <a:xfrm>
            <a:off x="323528" y="212735"/>
            <a:ext cx="8496944" cy="6678751"/>
          </a:xfrm>
          <a:prstGeom prst="rect">
            <a:avLst/>
          </a:prstGeom>
        </p:spPr>
        <p:txBody>
          <a:bodyPr wrap="square">
            <a:spAutoFit/>
          </a:bodyPr>
          <a:lstStyle/>
          <a:p>
            <a:r>
              <a:rPr lang="ar-IQ" sz="2800" b="1" u="sng" dirty="0">
                <a:latin typeface="Times New Roman"/>
                <a:ea typeface="Times New Roman"/>
                <a:cs typeface="Simplified Arabic"/>
              </a:rPr>
              <a:t>تربية محصول الحنطة</a:t>
            </a:r>
            <a:r>
              <a:rPr lang="ar-IQ" sz="2800" b="1" dirty="0">
                <a:latin typeface="Times New Roman"/>
                <a:ea typeface="Times New Roman"/>
                <a:cs typeface="Simplified Arabic"/>
              </a:rPr>
              <a:t> </a:t>
            </a:r>
            <a:r>
              <a:rPr lang="ar-IQ" sz="2400" b="1" dirty="0">
                <a:latin typeface="Times New Roman"/>
                <a:ea typeface="Times New Roman"/>
                <a:cs typeface="Simplified Arabic"/>
              </a:rPr>
              <a:t>:- يعد محصول الحنطة من المحاصيل </a:t>
            </a:r>
            <a:r>
              <a:rPr lang="ar-IQ" sz="2400" b="1" dirty="0" err="1">
                <a:latin typeface="Times New Roman"/>
                <a:ea typeface="Times New Roman"/>
                <a:cs typeface="Simplified Arabic"/>
              </a:rPr>
              <a:t>الحبوبية</a:t>
            </a:r>
            <a:r>
              <a:rPr lang="ar-IQ" sz="2400" b="1" dirty="0">
                <a:latin typeface="Times New Roman"/>
                <a:ea typeface="Times New Roman"/>
                <a:cs typeface="Simplified Arabic"/>
              </a:rPr>
              <a:t> الرئيسية  والمهمة في العالم لأنها الغذاء الرئيسي لمعظم دول العالم ،ويوجد للحنطة ثلاث انواع تقسم اعتمادا على اعدادها  </a:t>
            </a:r>
            <a:r>
              <a:rPr lang="ar-IQ" sz="2400" b="1" dirty="0" err="1">
                <a:latin typeface="Times New Roman"/>
                <a:ea typeface="Times New Roman"/>
                <a:cs typeface="Simplified Arabic"/>
              </a:rPr>
              <a:t>الكروموسومية</a:t>
            </a:r>
            <a:r>
              <a:rPr lang="ar-IQ" sz="2400" b="1" dirty="0">
                <a:latin typeface="Times New Roman"/>
                <a:ea typeface="Times New Roman"/>
                <a:cs typeface="Simplified Arabic"/>
              </a:rPr>
              <a:t> هي :- </a:t>
            </a:r>
            <a:endParaRPr lang="en-US" sz="2400" dirty="0">
              <a:latin typeface="Times New Roman"/>
              <a:ea typeface="Times New Roman"/>
            </a:endParaRPr>
          </a:p>
          <a:p>
            <a:r>
              <a:rPr lang="ar-IQ" sz="2400" b="1" dirty="0">
                <a:latin typeface="Times New Roman"/>
                <a:ea typeface="Times New Roman"/>
                <a:cs typeface="Simplified Arabic"/>
              </a:rPr>
              <a:t>المجموعة الاولى  تحتوي على </a:t>
            </a:r>
            <a:r>
              <a:rPr lang="ar-SA" sz="2400" b="1" dirty="0">
                <a:latin typeface="Times New Roman"/>
                <a:ea typeface="Times New Roman"/>
                <a:cs typeface="Simplified Arabic"/>
              </a:rPr>
              <a:t>(</a:t>
            </a:r>
            <a:r>
              <a:rPr lang="en-US" sz="2400" b="1" dirty="0">
                <a:latin typeface="Simplified Arabic"/>
                <a:ea typeface="Times New Roman"/>
              </a:rPr>
              <a:t>7</a:t>
            </a:r>
            <a:r>
              <a:rPr lang="ar-SA" sz="2400" b="1" dirty="0">
                <a:latin typeface="Times New Roman"/>
                <a:ea typeface="Times New Roman"/>
                <a:cs typeface="Simplified Arabic"/>
              </a:rPr>
              <a:t>)   كروموسوم .</a:t>
            </a:r>
            <a:endParaRPr lang="en-US" sz="2400" dirty="0">
              <a:latin typeface="Times New Roman"/>
              <a:ea typeface="Times New Roman"/>
            </a:endParaRPr>
          </a:p>
          <a:p>
            <a:r>
              <a:rPr lang="ar-IQ" sz="2400" b="1" dirty="0">
                <a:latin typeface="Times New Roman"/>
                <a:ea typeface="Times New Roman"/>
                <a:cs typeface="Simplified Arabic"/>
              </a:rPr>
              <a:t>المجموعة الثانية  تحتوي على </a:t>
            </a:r>
            <a:r>
              <a:rPr lang="ar-SA" sz="2400" b="1" dirty="0">
                <a:latin typeface="Times New Roman"/>
                <a:ea typeface="Times New Roman"/>
                <a:cs typeface="Simplified Arabic"/>
              </a:rPr>
              <a:t>(</a:t>
            </a:r>
            <a:r>
              <a:rPr lang="en-US" sz="2400" b="1" dirty="0">
                <a:latin typeface="Simplified Arabic"/>
                <a:ea typeface="Times New Roman"/>
              </a:rPr>
              <a:t>14</a:t>
            </a:r>
            <a:r>
              <a:rPr lang="ar-SA" sz="2400" b="1" dirty="0">
                <a:latin typeface="Times New Roman"/>
                <a:ea typeface="Times New Roman"/>
                <a:cs typeface="Simplified Arabic"/>
              </a:rPr>
              <a:t>)  كروموسوم .</a:t>
            </a:r>
            <a:endParaRPr lang="en-US" sz="2400" dirty="0">
              <a:latin typeface="Times New Roman"/>
              <a:ea typeface="Times New Roman"/>
            </a:endParaRPr>
          </a:p>
          <a:p>
            <a:r>
              <a:rPr lang="ar-IQ" sz="2400" b="1" dirty="0">
                <a:latin typeface="Times New Roman"/>
                <a:ea typeface="Times New Roman"/>
                <a:cs typeface="Simplified Arabic"/>
              </a:rPr>
              <a:t>المجموعة الثالثة  تحتوي على </a:t>
            </a:r>
            <a:r>
              <a:rPr lang="ar-SA" sz="2400" b="1" dirty="0">
                <a:latin typeface="Times New Roman"/>
                <a:ea typeface="Times New Roman"/>
                <a:cs typeface="Simplified Arabic"/>
              </a:rPr>
              <a:t>(</a:t>
            </a:r>
            <a:r>
              <a:rPr lang="en-US" sz="2400" b="1" dirty="0">
                <a:latin typeface="Simplified Arabic"/>
                <a:ea typeface="Times New Roman"/>
              </a:rPr>
              <a:t>21</a:t>
            </a:r>
            <a:r>
              <a:rPr lang="ar-SA" sz="2400" b="1" dirty="0">
                <a:latin typeface="Times New Roman"/>
                <a:ea typeface="Times New Roman"/>
                <a:cs typeface="Simplified Arabic"/>
              </a:rPr>
              <a:t>)  كروموسوم .</a:t>
            </a:r>
            <a:endParaRPr lang="en-US" sz="2400" dirty="0">
              <a:latin typeface="Times New Roman"/>
              <a:ea typeface="Times New Roman"/>
            </a:endParaRPr>
          </a:p>
          <a:p>
            <a:r>
              <a:rPr lang="ar-SA" sz="2400" b="1" dirty="0">
                <a:latin typeface="Times New Roman"/>
                <a:ea typeface="Times New Roman"/>
                <a:cs typeface="Simplified Arabic"/>
              </a:rPr>
              <a:t>اعتمادا على هذه الاعداد  </a:t>
            </a:r>
            <a:r>
              <a:rPr lang="ar-SA" sz="2400" b="1" dirty="0" err="1">
                <a:latin typeface="Times New Roman"/>
                <a:ea typeface="Times New Roman"/>
                <a:cs typeface="Simplified Arabic"/>
              </a:rPr>
              <a:t>الكروموسومية</a:t>
            </a:r>
            <a:r>
              <a:rPr lang="ar-SA" sz="2400" b="1" dirty="0">
                <a:latin typeface="Times New Roman"/>
                <a:ea typeface="Times New Roman"/>
                <a:cs typeface="Simplified Arabic"/>
              </a:rPr>
              <a:t>  تختلف انواع الحنطة فيما بينها بالصفات </a:t>
            </a:r>
            <a:r>
              <a:rPr lang="ar-SA" sz="2400" b="1" dirty="0" err="1">
                <a:latin typeface="Times New Roman"/>
                <a:ea typeface="Times New Roman"/>
                <a:cs typeface="Simplified Arabic"/>
              </a:rPr>
              <a:t>المورفولوجية</a:t>
            </a:r>
            <a:r>
              <a:rPr lang="ar-SA" sz="2400" b="1" dirty="0">
                <a:latin typeface="Times New Roman"/>
                <a:ea typeface="Times New Roman"/>
                <a:cs typeface="Simplified Arabic"/>
              </a:rPr>
              <a:t> والتشريحية اضافة الى اختلافها في مقاومة الامراض والصفات التي تتعلق بالطحين والخبز . ونظرا لأهميتها الاقتصادية هنالك عدة اهداف رئيسية لتربية </a:t>
            </a:r>
            <a:r>
              <a:rPr lang="ar-SA" sz="2400" b="1" u="sng" dirty="0">
                <a:latin typeface="Times New Roman"/>
                <a:ea typeface="Times New Roman"/>
                <a:cs typeface="Simplified Arabic"/>
              </a:rPr>
              <a:t>الحنطة منها</a:t>
            </a:r>
            <a:r>
              <a:rPr lang="ar-SA" sz="2400" b="1" dirty="0">
                <a:latin typeface="Times New Roman"/>
                <a:ea typeface="Times New Roman"/>
                <a:cs typeface="Simplified Arabic"/>
              </a:rPr>
              <a:t> :-</a:t>
            </a:r>
            <a:endParaRPr lang="en-US" sz="2400" dirty="0">
              <a:latin typeface="Times New Roman"/>
              <a:ea typeface="Times New Roman"/>
            </a:endParaRPr>
          </a:p>
          <a:p>
            <a:r>
              <a:rPr lang="ar-SA" sz="2400" b="1" dirty="0">
                <a:latin typeface="Times New Roman"/>
                <a:ea typeface="Times New Roman"/>
              </a:rPr>
              <a:t>1- </a:t>
            </a:r>
            <a:r>
              <a:rPr lang="ar-SA" sz="2400" b="1" dirty="0" err="1">
                <a:latin typeface="Times New Roman"/>
                <a:ea typeface="Times New Roman"/>
              </a:rPr>
              <a:t>أستنباط</a:t>
            </a:r>
            <a:r>
              <a:rPr lang="ar-SA" sz="2400" b="1" dirty="0">
                <a:latin typeface="Times New Roman"/>
                <a:ea typeface="Times New Roman"/>
              </a:rPr>
              <a:t> أصناف ذات مدى واسع من الظروف البيئية .</a:t>
            </a:r>
            <a:endParaRPr lang="en-US" sz="2400" dirty="0">
              <a:latin typeface="Times New Roman"/>
              <a:ea typeface="Times New Roman"/>
            </a:endParaRPr>
          </a:p>
          <a:p>
            <a:r>
              <a:rPr lang="ar-SA" sz="2400" b="1" dirty="0">
                <a:latin typeface="Times New Roman"/>
                <a:ea typeface="Times New Roman"/>
              </a:rPr>
              <a:t>2- زيادة الحاصل في وحدة المساحة .</a:t>
            </a:r>
            <a:endParaRPr lang="en-US" sz="2400" dirty="0">
              <a:latin typeface="Times New Roman"/>
              <a:ea typeface="Times New Roman"/>
            </a:endParaRPr>
          </a:p>
          <a:p>
            <a:r>
              <a:rPr lang="ar-SA" sz="2400" b="1" dirty="0">
                <a:latin typeface="Times New Roman"/>
                <a:ea typeface="Times New Roman"/>
              </a:rPr>
              <a:t>3- </a:t>
            </a:r>
            <a:r>
              <a:rPr lang="ar-SA" sz="2000" b="1" dirty="0">
                <a:latin typeface="Times New Roman"/>
                <a:ea typeface="Times New Roman"/>
              </a:rPr>
              <a:t>التهجين بين الحنطة الشتوية والربيعية وذلك لنقل صفات المقاومة لبعض الامراض (مثل مقاومة مرض البياض الدقيقي و مقاومة امراض الصدأ).</a:t>
            </a:r>
            <a:endParaRPr lang="en-US" sz="2400" dirty="0">
              <a:latin typeface="Times New Roman"/>
              <a:ea typeface="Times New Roman"/>
            </a:endParaRPr>
          </a:p>
          <a:p>
            <a:r>
              <a:rPr lang="ar-SA" sz="2400" b="1" dirty="0">
                <a:latin typeface="Times New Roman"/>
                <a:ea typeface="Times New Roman"/>
              </a:rPr>
              <a:t>4- </a:t>
            </a:r>
            <a:r>
              <a:rPr lang="ar-SA" sz="2400" b="1" dirty="0" err="1">
                <a:latin typeface="Times New Roman"/>
                <a:ea typeface="Times New Roman"/>
              </a:rPr>
              <a:t>أستنباط</a:t>
            </a:r>
            <a:r>
              <a:rPr lang="ar-SA" sz="2400" b="1" dirty="0">
                <a:latin typeface="Times New Roman"/>
                <a:ea typeface="Times New Roman"/>
              </a:rPr>
              <a:t> أصناف مقاومة للاضطجاع والانفراط وذات استجابة عالية للتسميد النتروجيني .</a:t>
            </a:r>
            <a:endParaRPr lang="en-US" sz="2400" dirty="0">
              <a:latin typeface="Times New Roman"/>
              <a:ea typeface="Times New Roman"/>
            </a:endParaRPr>
          </a:p>
          <a:p>
            <a:r>
              <a:rPr lang="ar-SA" sz="2400" b="1" dirty="0">
                <a:latin typeface="Times New Roman"/>
                <a:ea typeface="Times New Roman"/>
              </a:rPr>
              <a:t>5- </a:t>
            </a:r>
            <a:r>
              <a:rPr lang="ar-SA" sz="2400" b="1" dirty="0" err="1">
                <a:latin typeface="Times New Roman"/>
                <a:ea typeface="Times New Roman"/>
              </a:rPr>
              <a:t>أستنباط</a:t>
            </a:r>
            <a:r>
              <a:rPr lang="ar-SA" sz="2400" b="1" dirty="0">
                <a:latin typeface="Times New Roman"/>
                <a:ea typeface="Times New Roman"/>
              </a:rPr>
              <a:t> أصناف ذات نوعية جيدة ملائمة لصناعة الخبز والمعجنات . </a:t>
            </a:r>
            <a:endParaRPr lang="en-US" sz="2400" dirty="0">
              <a:latin typeface="Times New Roman"/>
              <a:ea typeface="Times New Roman"/>
            </a:endParaRPr>
          </a:p>
          <a:p>
            <a:r>
              <a:rPr lang="ar-SA" sz="2000" b="1" dirty="0">
                <a:latin typeface="Times New Roman"/>
                <a:ea typeface="Times New Roman"/>
              </a:rPr>
              <a:t>6- تربية الحنطة لغرض مقاومة الجفاف وخصوصا في المناطق الشمالية القليلة الامطار .</a:t>
            </a:r>
            <a:endParaRPr lang="en-US" sz="2400" dirty="0">
              <a:effectLst/>
              <a:latin typeface="Times New Roman"/>
              <a:ea typeface="Times New Roman"/>
            </a:endParaRPr>
          </a:p>
        </p:txBody>
      </p:sp>
    </p:spTree>
    <p:extLst>
      <p:ext uri="{BB962C8B-B14F-4D97-AF65-F5344CB8AC3E}">
        <p14:creationId xmlns:p14="http://schemas.microsoft.com/office/powerpoint/2010/main" val="3870148885"/>
      </p:ext>
    </p:extLst>
  </p:cSld>
  <p:clrMapOvr>
    <a:masterClrMapping/>
  </p:clrMapOvr>
  <p:transition spd="slow">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شربية">
  <a:themeElements>
    <a:clrScheme name="مشربية">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مشربية">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مشربية">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459</TotalTime>
  <Words>5432</Words>
  <Application>Microsoft Office PowerPoint</Application>
  <PresentationFormat>عرض على الشاشة (3:4)‏</PresentationFormat>
  <Paragraphs>394</Paragraphs>
  <Slides>53</Slides>
  <Notes>0</Notes>
  <HiddenSlides>0</HiddenSlides>
  <MMClips>0</MMClips>
  <ScaleCrop>false</ScaleCrop>
  <HeadingPairs>
    <vt:vector size="4" baseType="variant">
      <vt:variant>
        <vt:lpstr>نسق</vt:lpstr>
      </vt:variant>
      <vt:variant>
        <vt:i4>1</vt:i4>
      </vt:variant>
      <vt:variant>
        <vt:lpstr>عناوين الشرائح</vt:lpstr>
      </vt:variant>
      <vt:variant>
        <vt:i4>53</vt:i4>
      </vt:variant>
    </vt:vector>
  </HeadingPairs>
  <TitlesOfParts>
    <vt:vector size="54" baseType="lpstr">
      <vt:lpstr>مشربية</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mohmed</dc:creator>
  <cp:lastModifiedBy>HP</cp:lastModifiedBy>
  <cp:revision>120</cp:revision>
  <dcterms:created xsi:type="dcterms:W3CDTF">2016-06-07T18:03:27Z</dcterms:created>
  <dcterms:modified xsi:type="dcterms:W3CDTF">2018-03-19T20:36:10Z</dcterms:modified>
</cp:coreProperties>
</file>